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6" r:id="rId1"/>
  </p:sldMasterIdLst>
  <p:sldIdLst>
    <p:sldId id="256" r:id="rId2"/>
    <p:sldId id="257" r:id="rId3"/>
    <p:sldId id="258" r:id="rId4"/>
    <p:sldId id="259" r:id="rId5"/>
    <p:sldId id="260" r:id="rId6"/>
    <p:sldId id="262" r:id="rId7"/>
    <p:sldId id="261" r:id="rId8"/>
    <p:sldId id="263" r:id="rId9"/>
    <p:sldId id="265" r:id="rId10"/>
    <p:sldId id="264" r:id="rId11"/>
    <p:sldId id="266" r:id="rId12"/>
    <p:sldId id="267" r:id="rId13"/>
    <p:sldId id="268" r:id="rId14"/>
    <p:sldId id="276" r:id="rId15"/>
    <p:sldId id="277" r:id="rId16"/>
    <p:sldId id="278" r:id="rId17"/>
    <p:sldId id="279" r:id="rId18"/>
    <p:sldId id="280" r:id="rId19"/>
    <p:sldId id="282" r:id="rId20"/>
    <p:sldId id="281" r:id="rId21"/>
    <p:sldId id="283" r:id="rId22"/>
    <p:sldId id="28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22"/>
    <p:restoredTop sz="94674"/>
  </p:normalViewPr>
  <p:slideViewPr>
    <p:cSldViewPr snapToGrid="0" snapToObjects="1">
      <p:cViewPr>
        <p:scale>
          <a:sx n="88" d="100"/>
          <a:sy n="88" d="100"/>
        </p:scale>
        <p:origin x="1136" y="1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6FD042-F149-634D-9E66-7C610666D7E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032B18C-7C90-AC49-906F-756193A2867C}">
      <dgm:prSet/>
      <dgm:spPr/>
      <dgm:t>
        <a:bodyPr/>
        <a:lstStyle/>
        <a:p>
          <a:r>
            <a:rPr lang="en-US" dirty="0"/>
            <a:t>- This presents us with a classic supply and demand problem.</a:t>
          </a:r>
        </a:p>
      </dgm:t>
    </dgm:pt>
    <dgm:pt modelId="{7D6DCA61-4F00-B647-A5BE-4C638CDE0AC6}" type="parTrans" cxnId="{7138FD1A-6EF0-1743-A55D-894B92EFF67A}">
      <dgm:prSet/>
      <dgm:spPr/>
      <dgm:t>
        <a:bodyPr/>
        <a:lstStyle/>
        <a:p>
          <a:endParaRPr lang="en-US"/>
        </a:p>
      </dgm:t>
    </dgm:pt>
    <dgm:pt modelId="{6145FFEC-76A3-6E42-BC45-32822BE923E5}" type="sibTrans" cxnId="{7138FD1A-6EF0-1743-A55D-894B92EFF67A}">
      <dgm:prSet/>
      <dgm:spPr/>
      <dgm:t>
        <a:bodyPr/>
        <a:lstStyle/>
        <a:p>
          <a:endParaRPr lang="en-US"/>
        </a:p>
      </dgm:t>
    </dgm:pt>
    <dgm:pt modelId="{7AAF8BA4-F73E-0144-A6F1-D0049504AAF2}">
      <dgm:prSet/>
      <dgm:spPr/>
      <dgm:t>
        <a:bodyPr/>
        <a:lstStyle/>
        <a:p>
          <a:r>
            <a:rPr lang="en-US" dirty="0"/>
            <a:t>Priced too high and they will be left with an empty property.</a:t>
          </a:r>
        </a:p>
      </dgm:t>
    </dgm:pt>
    <dgm:pt modelId="{DABBD092-350F-8643-87D7-41D321DB7E56}" type="parTrans" cxnId="{3EE972E0-4ACB-CF40-8615-C2C0580BA99A}">
      <dgm:prSet/>
      <dgm:spPr/>
      <dgm:t>
        <a:bodyPr/>
        <a:lstStyle/>
        <a:p>
          <a:endParaRPr lang="en-US"/>
        </a:p>
      </dgm:t>
    </dgm:pt>
    <dgm:pt modelId="{922FC658-8015-1D47-A4EE-183B9A64232C}" type="sibTrans" cxnId="{3EE972E0-4ACB-CF40-8615-C2C0580BA99A}">
      <dgm:prSet/>
      <dgm:spPr/>
      <dgm:t>
        <a:bodyPr/>
        <a:lstStyle/>
        <a:p>
          <a:endParaRPr lang="en-US"/>
        </a:p>
      </dgm:t>
    </dgm:pt>
    <dgm:pt modelId="{1BC7B47C-CB50-9C49-B0ED-22B20B37C513}">
      <dgm:prSet/>
      <dgm:spPr/>
      <dgm:t>
        <a:bodyPr/>
        <a:lstStyle/>
        <a:p>
          <a:endParaRPr lang="en-US" dirty="0"/>
        </a:p>
      </dgm:t>
    </dgm:pt>
    <dgm:pt modelId="{2449821C-5484-0041-8905-8AFDC1344BC4}" type="parTrans" cxnId="{19D55BFE-E19B-4E41-A571-EC29436E4FBA}">
      <dgm:prSet/>
      <dgm:spPr/>
      <dgm:t>
        <a:bodyPr/>
        <a:lstStyle/>
        <a:p>
          <a:endParaRPr lang="en-US"/>
        </a:p>
      </dgm:t>
    </dgm:pt>
    <dgm:pt modelId="{4242E431-AB37-824E-8467-97394C4FAF24}" type="sibTrans" cxnId="{19D55BFE-E19B-4E41-A571-EC29436E4FBA}">
      <dgm:prSet/>
      <dgm:spPr/>
      <dgm:t>
        <a:bodyPr/>
        <a:lstStyle/>
        <a:p>
          <a:endParaRPr lang="en-US"/>
        </a:p>
      </dgm:t>
    </dgm:pt>
    <dgm:pt modelId="{663913C3-03C4-BC43-BB07-D97C6D1CCCAB}">
      <dgm:prSet/>
      <dgm:spPr/>
      <dgm:t>
        <a:bodyPr/>
        <a:lstStyle/>
        <a:p>
          <a:r>
            <a:rPr lang="en-US" dirty="0"/>
            <a:t>Priced too low and they are slashing their margins.</a:t>
          </a:r>
        </a:p>
      </dgm:t>
    </dgm:pt>
    <dgm:pt modelId="{BBE0110B-ABE0-AD47-B567-1FE17EA5CB4A}" type="parTrans" cxnId="{4D4E04FD-CA3F-8F47-B60E-00EC5A39FA8C}">
      <dgm:prSet/>
      <dgm:spPr/>
      <dgm:t>
        <a:bodyPr/>
        <a:lstStyle/>
        <a:p>
          <a:endParaRPr lang="en-US"/>
        </a:p>
      </dgm:t>
    </dgm:pt>
    <dgm:pt modelId="{F26E2899-3374-0749-8AFD-8ACA44C76D49}" type="sibTrans" cxnId="{4D4E04FD-CA3F-8F47-B60E-00EC5A39FA8C}">
      <dgm:prSet/>
      <dgm:spPr/>
      <dgm:t>
        <a:bodyPr/>
        <a:lstStyle/>
        <a:p>
          <a:endParaRPr lang="en-US"/>
        </a:p>
      </dgm:t>
    </dgm:pt>
    <dgm:pt modelId="{694345CE-DBD5-2A40-99F2-76866B4CC1BA}" type="pres">
      <dgm:prSet presAssocID="{946FD042-F149-634D-9E66-7C610666D7E7}" presName="linearFlow" presStyleCnt="0">
        <dgm:presLayoutVars>
          <dgm:dir/>
          <dgm:animLvl val="lvl"/>
          <dgm:resizeHandles val="exact"/>
        </dgm:presLayoutVars>
      </dgm:prSet>
      <dgm:spPr/>
    </dgm:pt>
    <dgm:pt modelId="{403D517B-1172-F94C-A313-4187D1111594}" type="pres">
      <dgm:prSet presAssocID="{3032B18C-7C90-AC49-906F-756193A2867C}" presName="composite" presStyleCnt="0"/>
      <dgm:spPr/>
    </dgm:pt>
    <dgm:pt modelId="{F3C4A5C6-DD02-CD4D-B8E2-F15DD8549A51}" type="pres">
      <dgm:prSet presAssocID="{3032B18C-7C90-AC49-906F-756193A2867C}" presName="parentText" presStyleLbl="alignNode1" presStyleIdx="0" presStyleCnt="1">
        <dgm:presLayoutVars>
          <dgm:chMax val="1"/>
          <dgm:bulletEnabled val="1"/>
        </dgm:presLayoutVars>
      </dgm:prSet>
      <dgm:spPr/>
    </dgm:pt>
    <dgm:pt modelId="{7D094C49-BD6A-3C48-8AD1-B04F7CF17460}" type="pres">
      <dgm:prSet presAssocID="{3032B18C-7C90-AC49-906F-756193A2867C}" presName="descendantText" presStyleLbl="alignAcc1" presStyleIdx="0" presStyleCnt="1">
        <dgm:presLayoutVars>
          <dgm:bulletEnabled val="1"/>
        </dgm:presLayoutVars>
      </dgm:prSet>
      <dgm:spPr/>
    </dgm:pt>
  </dgm:ptLst>
  <dgm:cxnLst>
    <dgm:cxn modelId="{72041E05-3A68-684D-9030-FE71298CC6EF}" type="presOf" srcId="{7AAF8BA4-F73E-0144-A6F1-D0049504AAF2}" destId="{7D094C49-BD6A-3C48-8AD1-B04F7CF17460}" srcOrd="0" destOrd="0" presId="urn:microsoft.com/office/officeart/2005/8/layout/chevron2"/>
    <dgm:cxn modelId="{62F8C90A-140E-DC45-BD12-BBB7BA2F677F}" type="presOf" srcId="{3032B18C-7C90-AC49-906F-756193A2867C}" destId="{F3C4A5C6-DD02-CD4D-B8E2-F15DD8549A51}" srcOrd="0" destOrd="0" presId="urn:microsoft.com/office/officeart/2005/8/layout/chevron2"/>
    <dgm:cxn modelId="{CDC6D616-FA2B-2E4A-84CE-378BC0CF20A7}" type="presOf" srcId="{663913C3-03C4-BC43-BB07-D97C6D1CCCAB}" destId="{7D094C49-BD6A-3C48-8AD1-B04F7CF17460}" srcOrd="0" destOrd="2" presId="urn:microsoft.com/office/officeart/2005/8/layout/chevron2"/>
    <dgm:cxn modelId="{7138FD1A-6EF0-1743-A55D-894B92EFF67A}" srcId="{946FD042-F149-634D-9E66-7C610666D7E7}" destId="{3032B18C-7C90-AC49-906F-756193A2867C}" srcOrd="0" destOrd="0" parTransId="{7D6DCA61-4F00-B647-A5BE-4C638CDE0AC6}" sibTransId="{6145FFEC-76A3-6E42-BC45-32822BE923E5}"/>
    <dgm:cxn modelId="{9AED7849-6377-7942-82F1-88AC73F30807}" type="presOf" srcId="{946FD042-F149-634D-9E66-7C610666D7E7}" destId="{694345CE-DBD5-2A40-99F2-76866B4CC1BA}" srcOrd="0" destOrd="0" presId="urn:microsoft.com/office/officeart/2005/8/layout/chevron2"/>
    <dgm:cxn modelId="{BB765670-1B3B-D246-8435-A978EEE9C50D}" type="presOf" srcId="{1BC7B47C-CB50-9C49-B0ED-22B20B37C513}" destId="{7D094C49-BD6A-3C48-8AD1-B04F7CF17460}" srcOrd="0" destOrd="1" presId="urn:microsoft.com/office/officeart/2005/8/layout/chevron2"/>
    <dgm:cxn modelId="{3EE972E0-4ACB-CF40-8615-C2C0580BA99A}" srcId="{3032B18C-7C90-AC49-906F-756193A2867C}" destId="{7AAF8BA4-F73E-0144-A6F1-D0049504AAF2}" srcOrd="0" destOrd="0" parTransId="{DABBD092-350F-8643-87D7-41D321DB7E56}" sibTransId="{922FC658-8015-1D47-A4EE-183B9A64232C}"/>
    <dgm:cxn modelId="{4D4E04FD-CA3F-8F47-B60E-00EC5A39FA8C}" srcId="{3032B18C-7C90-AC49-906F-756193A2867C}" destId="{663913C3-03C4-BC43-BB07-D97C6D1CCCAB}" srcOrd="2" destOrd="0" parTransId="{BBE0110B-ABE0-AD47-B567-1FE17EA5CB4A}" sibTransId="{F26E2899-3374-0749-8AFD-8ACA44C76D49}"/>
    <dgm:cxn modelId="{19D55BFE-E19B-4E41-A571-EC29436E4FBA}" srcId="{3032B18C-7C90-AC49-906F-756193A2867C}" destId="{1BC7B47C-CB50-9C49-B0ED-22B20B37C513}" srcOrd="1" destOrd="0" parTransId="{2449821C-5484-0041-8905-8AFDC1344BC4}" sibTransId="{4242E431-AB37-824E-8467-97394C4FAF24}"/>
    <dgm:cxn modelId="{5BA7C573-ECC9-1542-9A40-AE428CD7F1DA}" type="presParOf" srcId="{694345CE-DBD5-2A40-99F2-76866B4CC1BA}" destId="{403D517B-1172-F94C-A313-4187D1111594}" srcOrd="0" destOrd="0" presId="urn:microsoft.com/office/officeart/2005/8/layout/chevron2"/>
    <dgm:cxn modelId="{9564DDD7-6173-8947-B478-EBA0B451E539}" type="presParOf" srcId="{403D517B-1172-F94C-A313-4187D1111594}" destId="{F3C4A5C6-DD02-CD4D-B8E2-F15DD8549A51}" srcOrd="0" destOrd="0" presId="urn:microsoft.com/office/officeart/2005/8/layout/chevron2"/>
    <dgm:cxn modelId="{E206D35E-6061-5346-8FE5-CFA61784B11F}" type="presParOf" srcId="{403D517B-1172-F94C-A313-4187D1111594}" destId="{7D094C49-BD6A-3C48-8AD1-B04F7CF1746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1821B8-2556-4AC8-BCAB-DB07D14ADCD8}" type="doc">
      <dgm:prSet loTypeId="urn:microsoft.com/office/officeart/2005/8/layout/process4" loCatId="process" qsTypeId="urn:microsoft.com/office/officeart/2005/8/quickstyle/simple4" qsCatId="simple" csTypeId="urn:microsoft.com/office/officeart/2005/8/colors/accent0_3" csCatId="mainScheme" phldr="1"/>
      <dgm:spPr/>
      <dgm:t>
        <a:bodyPr/>
        <a:lstStyle/>
        <a:p>
          <a:endParaRPr lang="en-US"/>
        </a:p>
      </dgm:t>
    </dgm:pt>
    <dgm:pt modelId="{E659CFF0-6AB1-4B16-A985-6D2FEA605E08}">
      <dgm:prSet/>
      <dgm:spPr/>
      <dgm:t>
        <a:bodyPr/>
        <a:lstStyle/>
        <a:p>
          <a:r>
            <a:rPr lang="en-US" b="0" dirty="0"/>
            <a:t>Utilized a dataset managed by </a:t>
          </a:r>
          <a:r>
            <a:rPr lang="en-US" b="0" dirty="0" err="1"/>
            <a:t>InsideAirbnb</a:t>
          </a:r>
          <a:r>
            <a:rPr lang="en-US" b="0" dirty="0"/>
            <a:t>, a group who seeks to keep Airbnb honest by scraping the site and keeping the data for some cities freely available on the internet</a:t>
          </a:r>
        </a:p>
      </dgm:t>
    </dgm:pt>
    <dgm:pt modelId="{E19856DF-5401-4E6A-A4EF-82FDD8F6F9DA}" type="parTrans" cxnId="{F9F5E14D-4A64-42C7-8B3B-DBE2B88C305D}">
      <dgm:prSet/>
      <dgm:spPr/>
      <dgm:t>
        <a:bodyPr/>
        <a:lstStyle/>
        <a:p>
          <a:endParaRPr lang="en-US"/>
        </a:p>
      </dgm:t>
    </dgm:pt>
    <dgm:pt modelId="{DD0858B6-EB99-4DC8-983F-8CD498734206}" type="sibTrans" cxnId="{F9F5E14D-4A64-42C7-8B3B-DBE2B88C305D}">
      <dgm:prSet/>
      <dgm:spPr/>
      <dgm:t>
        <a:bodyPr/>
        <a:lstStyle/>
        <a:p>
          <a:endParaRPr lang="en-US"/>
        </a:p>
      </dgm:t>
    </dgm:pt>
    <dgm:pt modelId="{753D9AAF-3D4F-4CD0-BFC8-A8F80ECB7CB7}">
      <dgm:prSet/>
      <dgm:spPr/>
      <dgm:t>
        <a:bodyPr/>
        <a:lstStyle/>
        <a:p>
          <a:r>
            <a:rPr lang="en-US" b="0" dirty="0"/>
            <a:t>Obtained and cleaned the data for 9 large American cities (4500+ listings in each market)</a:t>
          </a:r>
        </a:p>
      </dgm:t>
    </dgm:pt>
    <dgm:pt modelId="{14615108-B999-4477-819D-937E3CF1FE55}" type="parTrans" cxnId="{020AA351-C9F9-4542-90DE-271F3C3A0757}">
      <dgm:prSet/>
      <dgm:spPr/>
      <dgm:t>
        <a:bodyPr/>
        <a:lstStyle/>
        <a:p>
          <a:endParaRPr lang="en-US"/>
        </a:p>
      </dgm:t>
    </dgm:pt>
    <dgm:pt modelId="{6310C253-6A6A-40E2-9D3E-ACA50E0BA28A}" type="sibTrans" cxnId="{020AA351-C9F9-4542-90DE-271F3C3A0757}">
      <dgm:prSet/>
      <dgm:spPr/>
      <dgm:t>
        <a:bodyPr/>
        <a:lstStyle/>
        <a:p>
          <a:endParaRPr lang="en-US"/>
        </a:p>
      </dgm:t>
    </dgm:pt>
    <dgm:pt modelId="{740721FA-AB99-4ACF-AB7D-CC02EF091346}">
      <dgm:prSet/>
      <dgm:spPr/>
      <dgm:t>
        <a:bodyPr/>
        <a:lstStyle/>
        <a:p>
          <a:r>
            <a:rPr lang="en-US" b="0" dirty="0"/>
            <a:t>Compared the cities using the same model to see how similarly they behaved</a:t>
          </a:r>
        </a:p>
      </dgm:t>
    </dgm:pt>
    <dgm:pt modelId="{00C78D3F-D377-4D28-9B0E-3CBB22BFDF84}" type="parTrans" cxnId="{F41F822C-D400-482D-AAF8-F10CFF67BD25}">
      <dgm:prSet/>
      <dgm:spPr/>
      <dgm:t>
        <a:bodyPr/>
        <a:lstStyle/>
        <a:p>
          <a:endParaRPr lang="en-US"/>
        </a:p>
      </dgm:t>
    </dgm:pt>
    <dgm:pt modelId="{1CB3CEB5-6174-43A1-8B83-698439B7DD55}" type="sibTrans" cxnId="{F41F822C-D400-482D-AAF8-F10CFF67BD25}">
      <dgm:prSet/>
      <dgm:spPr/>
      <dgm:t>
        <a:bodyPr/>
        <a:lstStyle/>
        <a:p>
          <a:endParaRPr lang="en-US"/>
        </a:p>
      </dgm:t>
    </dgm:pt>
    <dgm:pt modelId="{0E00B423-0FE2-F849-BBBE-BF20F191DA9B}">
      <dgm:prSet/>
      <dgm:spPr/>
      <dgm:t>
        <a:bodyPr/>
        <a:lstStyle/>
        <a:p>
          <a:r>
            <a:rPr lang="en-US" b="0" dirty="0"/>
            <a:t>Built a model to predict price bins (&lt;$150, $151-$300, $301-$400, $401-$500) using Random Forest and </a:t>
          </a:r>
          <a:r>
            <a:rPr lang="en-US" b="0" dirty="0" err="1"/>
            <a:t>XGBoost</a:t>
          </a:r>
          <a:r>
            <a:rPr lang="en-US" b="0" dirty="0"/>
            <a:t> algorithms</a:t>
          </a:r>
        </a:p>
      </dgm:t>
    </dgm:pt>
    <dgm:pt modelId="{37AA263D-6C35-EC41-8B0B-FF12A988C8B9}" type="parTrans" cxnId="{56A7DE42-074D-1A43-8939-9613D9B8D4DF}">
      <dgm:prSet/>
      <dgm:spPr/>
      <dgm:t>
        <a:bodyPr/>
        <a:lstStyle/>
        <a:p>
          <a:endParaRPr lang="en-US"/>
        </a:p>
      </dgm:t>
    </dgm:pt>
    <dgm:pt modelId="{BDA9F88B-6A4A-4348-BCAA-E3069CB31968}" type="sibTrans" cxnId="{56A7DE42-074D-1A43-8939-9613D9B8D4DF}">
      <dgm:prSet/>
      <dgm:spPr/>
      <dgm:t>
        <a:bodyPr/>
        <a:lstStyle/>
        <a:p>
          <a:endParaRPr lang="en-US"/>
        </a:p>
      </dgm:t>
    </dgm:pt>
    <dgm:pt modelId="{940E91CE-B863-5E47-BBBC-86BBAB6D470D}" type="pres">
      <dgm:prSet presAssocID="{C91821B8-2556-4AC8-BCAB-DB07D14ADCD8}" presName="Name0" presStyleCnt="0">
        <dgm:presLayoutVars>
          <dgm:dir/>
          <dgm:animLvl val="lvl"/>
          <dgm:resizeHandles val="exact"/>
        </dgm:presLayoutVars>
      </dgm:prSet>
      <dgm:spPr/>
    </dgm:pt>
    <dgm:pt modelId="{0307C432-32E5-3C46-8F4C-4A628DFA5437}" type="pres">
      <dgm:prSet presAssocID="{740721FA-AB99-4ACF-AB7D-CC02EF091346}" presName="boxAndChildren" presStyleCnt="0"/>
      <dgm:spPr/>
    </dgm:pt>
    <dgm:pt modelId="{893CF973-55BE-E949-8A08-2EEAA8454129}" type="pres">
      <dgm:prSet presAssocID="{740721FA-AB99-4ACF-AB7D-CC02EF091346}" presName="parentTextBox" presStyleLbl="node1" presStyleIdx="0" presStyleCnt="4"/>
      <dgm:spPr/>
    </dgm:pt>
    <dgm:pt modelId="{9641F885-EAC5-C248-A0EC-46EFEB8F6C38}" type="pres">
      <dgm:prSet presAssocID="{BDA9F88B-6A4A-4348-BCAA-E3069CB31968}" presName="sp" presStyleCnt="0"/>
      <dgm:spPr/>
    </dgm:pt>
    <dgm:pt modelId="{86A0F8FF-49E4-6F44-AB31-409FBFD69B40}" type="pres">
      <dgm:prSet presAssocID="{0E00B423-0FE2-F849-BBBE-BF20F191DA9B}" presName="arrowAndChildren" presStyleCnt="0"/>
      <dgm:spPr/>
    </dgm:pt>
    <dgm:pt modelId="{29AB7DB4-1F49-FD46-B30B-9522CF010A9A}" type="pres">
      <dgm:prSet presAssocID="{0E00B423-0FE2-F849-BBBE-BF20F191DA9B}" presName="parentTextArrow" presStyleLbl="node1" presStyleIdx="1" presStyleCnt="4"/>
      <dgm:spPr/>
    </dgm:pt>
    <dgm:pt modelId="{00C49ECF-AF07-CA4A-8F7D-2282B3C7BA02}" type="pres">
      <dgm:prSet presAssocID="{6310C253-6A6A-40E2-9D3E-ACA50E0BA28A}" presName="sp" presStyleCnt="0"/>
      <dgm:spPr/>
    </dgm:pt>
    <dgm:pt modelId="{19720C1F-D09E-E249-B968-9902A3F303C2}" type="pres">
      <dgm:prSet presAssocID="{753D9AAF-3D4F-4CD0-BFC8-A8F80ECB7CB7}" presName="arrowAndChildren" presStyleCnt="0"/>
      <dgm:spPr/>
    </dgm:pt>
    <dgm:pt modelId="{AEFBEB0D-6211-4042-B3EC-3E2B3DAA4979}" type="pres">
      <dgm:prSet presAssocID="{753D9AAF-3D4F-4CD0-BFC8-A8F80ECB7CB7}" presName="parentTextArrow" presStyleLbl="node1" presStyleIdx="2" presStyleCnt="4"/>
      <dgm:spPr/>
    </dgm:pt>
    <dgm:pt modelId="{AA6D0F14-AF97-C344-84E9-33B51D014C13}" type="pres">
      <dgm:prSet presAssocID="{DD0858B6-EB99-4DC8-983F-8CD498734206}" presName="sp" presStyleCnt="0"/>
      <dgm:spPr/>
    </dgm:pt>
    <dgm:pt modelId="{42F1FEA4-3096-D44D-AB9F-7D3BEC777E5C}" type="pres">
      <dgm:prSet presAssocID="{E659CFF0-6AB1-4B16-A985-6D2FEA605E08}" presName="arrowAndChildren" presStyleCnt="0"/>
      <dgm:spPr/>
    </dgm:pt>
    <dgm:pt modelId="{14AE8916-7642-CC41-8F54-9BCB6AAFEAC6}" type="pres">
      <dgm:prSet presAssocID="{E659CFF0-6AB1-4B16-A985-6D2FEA605E08}" presName="parentTextArrow" presStyleLbl="node1" presStyleIdx="3" presStyleCnt="4"/>
      <dgm:spPr/>
    </dgm:pt>
  </dgm:ptLst>
  <dgm:cxnLst>
    <dgm:cxn modelId="{F41F822C-D400-482D-AAF8-F10CFF67BD25}" srcId="{C91821B8-2556-4AC8-BCAB-DB07D14ADCD8}" destId="{740721FA-AB99-4ACF-AB7D-CC02EF091346}" srcOrd="3" destOrd="0" parTransId="{00C78D3F-D377-4D28-9B0E-3CBB22BFDF84}" sibTransId="{1CB3CEB5-6174-43A1-8B83-698439B7DD55}"/>
    <dgm:cxn modelId="{56A7DE42-074D-1A43-8939-9613D9B8D4DF}" srcId="{C91821B8-2556-4AC8-BCAB-DB07D14ADCD8}" destId="{0E00B423-0FE2-F849-BBBE-BF20F191DA9B}" srcOrd="2" destOrd="0" parTransId="{37AA263D-6C35-EC41-8B0B-FF12A988C8B9}" sibTransId="{BDA9F88B-6A4A-4348-BCAA-E3069CB31968}"/>
    <dgm:cxn modelId="{F9F5E14D-4A64-42C7-8B3B-DBE2B88C305D}" srcId="{C91821B8-2556-4AC8-BCAB-DB07D14ADCD8}" destId="{E659CFF0-6AB1-4B16-A985-6D2FEA605E08}" srcOrd="0" destOrd="0" parTransId="{E19856DF-5401-4E6A-A4EF-82FDD8F6F9DA}" sibTransId="{DD0858B6-EB99-4DC8-983F-8CD498734206}"/>
    <dgm:cxn modelId="{020AA351-C9F9-4542-90DE-271F3C3A0757}" srcId="{C91821B8-2556-4AC8-BCAB-DB07D14ADCD8}" destId="{753D9AAF-3D4F-4CD0-BFC8-A8F80ECB7CB7}" srcOrd="1" destOrd="0" parTransId="{14615108-B999-4477-819D-937E3CF1FE55}" sibTransId="{6310C253-6A6A-40E2-9D3E-ACA50E0BA28A}"/>
    <dgm:cxn modelId="{D74C2158-050F-524C-87AF-7529EDE55F58}" type="presOf" srcId="{C91821B8-2556-4AC8-BCAB-DB07D14ADCD8}" destId="{940E91CE-B863-5E47-BBBC-86BBAB6D470D}" srcOrd="0" destOrd="0" presId="urn:microsoft.com/office/officeart/2005/8/layout/process4"/>
    <dgm:cxn modelId="{864C8666-A66C-B840-8CD4-0723D40AC400}" type="presOf" srcId="{740721FA-AB99-4ACF-AB7D-CC02EF091346}" destId="{893CF973-55BE-E949-8A08-2EEAA8454129}" srcOrd="0" destOrd="0" presId="urn:microsoft.com/office/officeart/2005/8/layout/process4"/>
    <dgm:cxn modelId="{84196597-4F31-A043-B65F-877D7FC56EEA}" type="presOf" srcId="{E659CFF0-6AB1-4B16-A985-6D2FEA605E08}" destId="{14AE8916-7642-CC41-8F54-9BCB6AAFEAC6}" srcOrd="0" destOrd="0" presId="urn:microsoft.com/office/officeart/2005/8/layout/process4"/>
    <dgm:cxn modelId="{EC408FD3-45DF-714B-8E40-E283B700B6CE}" type="presOf" srcId="{753D9AAF-3D4F-4CD0-BFC8-A8F80ECB7CB7}" destId="{AEFBEB0D-6211-4042-B3EC-3E2B3DAA4979}" srcOrd="0" destOrd="0" presId="urn:microsoft.com/office/officeart/2005/8/layout/process4"/>
    <dgm:cxn modelId="{B5D02EF7-DE4B-E940-96B7-087EA6AFBBBB}" type="presOf" srcId="{0E00B423-0FE2-F849-BBBE-BF20F191DA9B}" destId="{29AB7DB4-1F49-FD46-B30B-9522CF010A9A}" srcOrd="0" destOrd="0" presId="urn:microsoft.com/office/officeart/2005/8/layout/process4"/>
    <dgm:cxn modelId="{924957E0-00E9-2D40-B55F-2843656A347E}" type="presParOf" srcId="{940E91CE-B863-5E47-BBBC-86BBAB6D470D}" destId="{0307C432-32E5-3C46-8F4C-4A628DFA5437}" srcOrd="0" destOrd="0" presId="urn:microsoft.com/office/officeart/2005/8/layout/process4"/>
    <dgm:cxn modelId="{DF7172CD-903D-F74A-8424-2F2E595D96BB}" type="presParOf" srcId="{0307C432-32E5-3C46-8F4C-4A628DFA5437}" destId="{893CF973-55BE-E949-8A08-2EEAA8454129}" srcOrd="0" destOrd="0" presId="urn:microsoft.com/office/officeart/2005/8/layout/process4"/>
    <dgm:cxn modelId="{A6B113E4-4689-CB4E-AC26-2EE98540D658}" type="presParOf" srcId="{940E91CE-B863-5E47-BBBC-86BBAB6D470D}" destId="{9641F885-EAC5-C248-A0EC-46EFEB8F6C38}" srcOrd="1" destOrd="0" presId="urn:microsoft.com/office/officeart/2005/8/layout/process4"/>
    <dgm:cxn modelId="{8A90A8F6-0366-FB4F-88F3-0ADE8521C329}" type="presParOf" srcId="{940E91CE-B863-5E47-BBBC-86BBAB6D470D}" destId="{86A0F8FF-49E4-6F44-AB31-409FBFD69B40}" srcOrd="2" destOrd="0" presId="urn:microsoft.com/office/officeart/2005/8/layout/process4"/>
    <dgm:cxn modelId="{B9D89F3B-AAF0-9840-984E-4E689E71F6F5}" type="presParOf" srcId="{86A0F8FF-49E4-6F44-AB31-409FBFD69B40}" destId="{29AB7DB4-1F49-FD46-B30B-9522CF010A9A}" srcOrd="0" destOrd="0" presId="urn:microsoft.com/office/officeart/2005/8/layout/process4"/>
    <dgm:cxn modelId="{0294DD50-0886-5841-9E2D-4ADC4B20FE04}" type="presParOf" srcId="{940E91CE-B863-5E47-BBBC-86BBAB6D470D}" destId="{00C49ECF-AF07-CA4A-8F7D-2282B3C7BA02}" srcOrd="3" destOrd="0" presId="urn:microsoft.com/office/officeart/2005/8/layout/process4"/>
    <dgm:cxn modelId="{C3E8D159-CA6C-F14D-86F5-40C0410E6ED9}" type="presParOf" srcId="{940E91CE-B863-5E47-BBBC-86BBAB6D470D}" destId="{19720C1F-D09E-E249-B968-9902A3F303C2}" srcOrd="4" destOrd="0" presId="urn:microsoft.com/office/officeart/2005/8/layout/process4"/>
    <dgm:cxn modelId="{48ACF5F8-89F9-B741-BA93-8E9E96C97940}" type="presParOf" srcId="{19720C1F-D09E-E249-B968-9902A3F303C2}" destId="{AEFBEB0D-6211-4042-B3EC-3E2B3DAA4979}" srcOrd="0" destOrd="0" presId="urn:microsoft.com/office/officeart/2005/8/layout/process4"/>
    <dgm:cxn modelId="{AEC000F5-9F63-A746-BA15-EC03D5C5FB06}" type="presParOf" srcId="{940E91CE-B863-5E47-BBBC-86BBAB6D470D}" destId="{AA6D0F14-AF97-C344-84E9-33B51D014C13}" srcOrd="5" destOrd="0" presId="urn:microsoft.com/office/officeart/2005/8/layout/process4"/>
    <dgm:cxn modelId="{631D99F8-B137-4647-83D6-881DEBE40B0E}" type="presParOf" srcId="{940E91CE-B863-5E47-BBBC-86BBAB6D470D}" destId="{42F1FEA4-3096-D44D-AB9F-7D3BEC777E5C}" srcOrd="6" destOrd="0" presId="urn:microsoft.com/office/officeart/2005/8/layout/process4"/>
    <dgm:cxn modelId="{CCF223D1-7351-F04C-85BC-EB9D56C91ED8}" type="presParOf" srcId="{42F1FEA4-3096-D44D-AB9F-7D3BEC777E5C}" destId="{14AE8916-7642-CC41-8F54-9BCB6AAFEAC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A97B57-38E7-40E6-9AA6-E9BD766E945B}" type="doc">
      <dgm:prSet loTypeId="urn:microsoft.com/office/officeart/2005/8/layout/vProcess5" loCatId="process" qsTypeId="urn:microsoft.com/office/officeart/2005/8/quickstyle/simple3" qsCatId="simple" csTypeId="urn:microsoft.com/office/officeart/2005/8/colors/colorful2" csCatId="colorful" phldr="1"/>
      <dgm:spPr/>
      <dgm:t>
        <a:bodyPr/>
        <a:lstStyle/>
        <a:p>
          <a:endParaRPr lang="en-US"/>
        </a:p>
      </dgm:t>
    </dgm:pt>
    <dgm:pt modelId="{72D0EEA3-73B0-4CE4-A1A1-083F38A688CC}">
      <dgm:prSet custT="1"/>
      <dgm:spPr/>
      <dgm:t>
        <a:bodyPr/>
        <a:lstStyle/>
        <a:p>
          <a:r>
            <a:rPr lang="en-US" sz="2000" dirty="0"/>
            <a:t>Some possibilities for the near future would be continuing to tune the models to bring better results with less bias, as well as a usable </a:t>
          </a:r>
          <a:r>
            <a:rPr lang="en-US" sz="2000" dirty="0" err="1"/>
            <a:t>webapp</a:t>
          </a:r>
          <a:r>
            <a:rPr lang="en-US" sz="2000" dirty="0"/>
            <a:t> for hosts to enter their own listing data and get a second opinion.</a:t>
          </a:r>
        </a:p>
      </dgm:t>
    </dgm:pt>
    <dgm:pt modelId="{C5F0DEC3-31D8-4CB9-AC38-2D0E1E897602}" type="parTrans" cxnId="{D29A0891-35E8-49D8-A903-B02636579A97}">
      <dgm:prSet/>
      <dgm:spPr/>
      <dgm:t>
        <a:bodyPr/>
        <a:lstStyle/>
        <a:p>
          <a:endParaRPr lang="en-US"/>
        </a:p>
      </dgm:t>
    </dgm:pt>
    <dgm:pt modelId="{2025D9DB-19C1-4A7D-8BE4-BBE68EE84D07}" type="sibTrans" cxnId="{D29A0891-35E8-49D8-A903-B02636579A97}">
      <dgm:prSet/>
      <dgm:spPr/>
      <dgm:t>
        <a:bodyPr/>
        <a:lstStyle/>
        <a:p>
          <a:endParaRPr lang="en-US"/>
        </a:p>
      </dgm:t>
    </dgm:pt>
    <dgm:pt modelId="{D5B62E25-3A9F-4B6C-AC22-D8D378DED3D4}">
      <dgm:prSet custT="1"/>
      <dgm:spPr/>
      <dgm:t>
        <a:bodyPr/>
        <a:lstStyle/>
        <a:p>
          <a:r>
            <a:rPr lang="en-US" sz="1800" dirty="0"/>
            <a:t>Beyond that, understanding how the shape of a city can affect pricing of Airbnb units could provide more insight</a:t>
          </a:r>
        </a:p>
      </dgm:t>
    </dgm:pt>
    <dgm:pt modelId="{E2F74D34-2DBB-4595-9B52-FADBB893EB63}" type="parTrans" cxnId="{49BA766C-CE29-433D-A11B-7319EAC19F15}">
      <dgm:prSet/>
      <dgm:spPr/>
      <dgm:t>
        <a:bodyPr/>
        <a:lstStyle/>
        <a:p>
          <a:endParaRPr lang="en-US"/>
        </a:p>
      </dgm:t>
    </dgm:pt>
    <dgm:pt modelId="{3BE2B36E-4C81-4B21-9139-6061166C77C4}" type="sibTrans" cxnId="{49BA766C-CE29-433D-A11B-7319EAC19F15}">
      <dgm:prSet/>
      <dgm:spPr/>
      <dgm:t>
        <a:bodyPr/>
        <a:lstStyle/>
        <a:p>
          <a:endParaRPr lang="en-US"/>
        </a:p>
      </dgm:t>
    </dgm:pt>
    <dgm:pt modelId="{859D3D5F-F1FD-9245-AA88-8524C83CA4B3}">
      <dgm:prSet custT="1"/>
      <dgm:spPr/>
      <dgm:t>
        <a:bodyPr/>
        <a:lstStyle/>
        <a:p>
          <a:r>
            <a:rPr lang="en-US" sz="1800" dirty="0"/>
            <a:t>Distance to crucial points (transportation, attractions, shopping, etc.) can almost definitely help with a model for pricing.</a:t>
          </a:r>
        </a:p>
      </dgm:t>
    </dgm:pt>
    <dgm:pt modelId="{86ABFC8A-B1B2-9847-BE70-63A0CD721F01}" type="parTrans" cxnId="{48742214-4353-4F43-973F-006303DC1714}">
      <dgm:prSet/>
      <dgm:spPr/>
      <dgm:t>
        <a:bodyPr/>
        <a:lstStyle/>
        <a:p>
          <a:endParaRPr lang="en-US"/>
        </a:p>
      </dgm:t>
    </dgm:pt>
    <dgm:pt modelId="{71D73FAB-17C9-3546-8937-2793A792B8EF}" type="sibTrans" cxnId="{48742214-4353-4F43-973F-006303DC1714}">
      <dgm:prSet/>
      <dgm:spPr/>
      <dgm:t>
        <a:bodyPr/>
        <a:lstStyle/>
        <a:p>
          <a:endParaRPr lang="en-US"/>
        </a:p>
      </dgm:t>
    </dgm:pt>
    <dgm:pt modelId="{196A2573-6640-F64D-A6B5-1026182032A6}" type="pres">
      <dgm:prSet presAssocID="{CCA97B57-38E7-40E6-9AA6-E9BD766E945B}" presName="outerComposite" presStyleCnt="0">
        <dgm:presLayoutVars>
          <dgm:chMax val="5"/>
          <dgm:dir/>
          <dgm:resizeHandles val="exact"/>
        </dgm:presLayoutVars>
      </dgm:prSet>
      <dgm:spPr/>
    </dgm:pt>
    <dgm:pt modelId="{2D3C8562-5532-E549-A3B7-53A0690EACD7}" type="pres">
      <dgm:prSet presAssocID="{CCA97B57-38E7-40E6-9AA6-E9BD766E945B}" presName="dummyMaxCanvas" presStyleCnt="0">
        <dgm:presLayoutVars/>
      </dgm:prSet>
      <dgm:spPr/>
    </dgm:pt>
    <dgm:pt modelId="{C3BBF206-0E85-8A49-BBFF-82E57F03F038}" type="pres">
      <dgm:prSet presAssocID="{CCA97B57-38E7-40E6-9AA6-E9BD766E945B}" presName="TwoNodes_1" presStyleLbl="node1" presStyleIdx="0" presStyleCnt="2" custScaleY="90618">
        <dgm:presLayoutVars>
          <dgm:bulletEnabled val="1"/>
        </dgm:presLayoutVars>
      </dgm:prSet>
      <dgm:spPr/>
    </dgm:pt>
    <dgm:pt modelId="{B7112CA6-6195-7E4E-8B16-EBBD75B648B9}" type="pres">
      <dgm:prSet presAssocID="{CCA97B57-38E7-40E6-9AA6-E9BD766E945B}" presName="TwoNodes_2" presStyleLbl="node1" presStyleIdx="1" presStyleCnt="2" custScaleY="114560">
        <dgm:presLayoutVars>
          <dgm:bulletEnabled val="1"/>
        </dgm:presLayoutVars>
      </dgm:prSet>
      <dgm:spPr/>
    </dgm:pt>
    <dgm:pt modelId="{9713758C-B2E8-4647-A45B-25AB143EE1E7}" type="pres">
      <dgm:prSet presAssocID="{CCA97B57-38E7-40E6-9AA6-E9BD766E945B}" presName="TwoConn_1-2" presStyleLbl="fgAccFollowNode1" presStyleIdx="0" presStyleCnt="1">
        <dgm:presLayoutVars>
          <dgm:bulletEnabled val="1"/>
        </dgm:presLayoutVars>
      </dgm:prSet>
      <dgm:spPr/>
    </dgm:pt>
    <dgm:pt modelId="{C893F9E2-117A-1E45-B47D-56B9A0096E9B}" type="pres">
      <dgm:prSet presAssocID="{CCA97B57-38E7-40E6-9AA6-E9BD766E945B}" presName="TwoNodes_1_text" presStyleLbl="node1" presStyleIdx="1" presStyleCnt="2">
        <dgm:presLayoutVars>
          <dgm:bulletEnabled val="1"/>
        </dgm:presLayoutVars>
      </dgm:prSet>
      <dgm:spPr/>
    </dgm:pt>
    <dgm:pt modelId="{E5EB3747-5CA6-1A4D-A171-00D74FFC11C6}" type="pres">
      <dgm:prSet presAssocID="{CCA97B57-38E7-40E6-9AA6-E9BD766E945B}" presName="TwoNodes_2_text" presStyleLbl="node1" presStyleIdx="1" presStyleCnt="2">
        <dgm:presLayoutVars>
          <dgm:bulletEnabled val="1"/>
        </dgm:presLayoutVars>
      </dgm:prSet>
      <dgm:spPr/>
    </dgm:pt>
  </dgm:ptLst>
  <dgm:cxnLst>
    <dgm:cxn modelId="{48742214-4353-4F43-973F-006303DC1714}" srcId="{D5B62E25-3A9F-4B6C-AC22-D8D378DED3D4}" destId="{859D3D5F-F1FD-9245-AA88-8524C83CA4B3}" srcOrd="0" destOrd="0" parTransId="{86ABFC8A-B1B2-9847-BE70-63A0CD721F01}" sibTransId="{71D73FAB-17C9-3546-8937-2793A792B8EF}"/>
    <dgm:cxn modelId="{60866C18-F345-1143-B0F8-256B00EE758F}" type="presOf" srcId="{859D3D5F-F1FD-9245-AA88-8524C83CA4B3}" destId="{B7112CA6-6195-7E4E-8B16-EBBD75B648B9}" srcOrd="0" destOrd="1" presId="urn:microsoft.com/office/officeart/2005/8/layout/vProcess5"/>
    <dgm:cxn modelId="{CBE7D82F-5E67-EA47-A2F6-E61521F63556}" type="presOf" srcId="{D5B62E25-3A9F-4B6C-AC22-D8D378DED3D4}" destId="{E5EB3747-5CA6-1A4D-A171-00D74FFC11C6}" srcOrd="1" destOrd="0" presId="urn:microsoft.com/office/officeart/2005/8/layout/vProcess5"/>
    <dgm:cxn modelId="{8F29DA3D-3F66-6B41-B683-F0C5C5BE984C}" type="presOf" srcId="{72D0EEA3-73B0-4CE4-A1A1-083F38A688CC}" destId="{C3BBF206-0E85-8A49-BBFF-82E57F03F038}" srcOrd="0" destOrd="0" presId="urn:microsoft.com/office/officeart/2005/8/layout/vProcess5"/>
    <dgm:cxn modelId="{2B466F4E-B110-294C-8A2E-29A886F86095}" type="presOf" srcId="{859D3D5F-F1FD-9245-AA88-8524C83CA4B3}" destId="{E5EB3747-5CA6-1A4D-A171-00D74FFC11C6}" srcOrd="1" destOrd="1" presId="urn:microsoft.com/office/officeart/2005/8/layout/vProcess5"/>
    <dgm:cxn modelId="{D83A1865-A06F-C14F-ADCA-A9D3CAE205A3}" type="presOf" srcId="{CCA97B57-38E7-40E6-9AA6-E9BD766E945B}" destId="{196A2573-6640-F64D-A6B5-1026182032A6}" srcOrd="0" destOrd="0" presId="urn:microsoft.com/office/officeart/2005/8/layout/vProcess5"/>
    <dgm:cxn modelId="{49BA766C-CE29-433D-A11B-7319EAC19F15}" srcId="{CCA97B57-38E7-40E6-9AA6-E9BD766E945B}" destId="{D5B62E25-3A9F-4B6C-AC22-D8D378DED3D4}" srcOrd="1" destOrd="0" parTransId="{E2F74D34-2DBB-4595-9B52-FADBB893EB63}" sibTransId="{3BE2B36E-4C81-4B21-9139-6061166C77C4}"/>
    <dgm:cxn modelId="{90D89D83-77F4-BA49-A8E6-CE5D7FD17D63}" type="presOf" srcId="{72D0EEA3-73B0-4CE4-A1A1-083F38A688CC}" destId="{C893F9E2-117A-1E45-B47D-56B9A0096E9B}" srcOrd="1" destOrd="0" presId="urn:microsoft.com/office/officeart/2005/8/layout/vProcess5"/>
    <dgm:cxn modelId="{D29A0891-35E8-49D8-A903-B02636579A97}" srcId="{CCA97B57-38E7-40E6-9AA6-E9BD766E945B}" destId="{72D0EEA3-73B0-4CE4-A1A1-083F38A688CC}" srcOrd="0" destOrd="0" parTransId="{C5F0DEC3-31D8-4CB9-AC38-2D0E1E897602}" sibTransId="{2025D9DB-19C1-4A7D-8BE4-BBE68EE84D07}"/>
    <dgm:cxn modelId="{1D6C22AB-A3B9-AB4D-B36B-6D6494B5C483}" type="presOf" srcId="{D5B62E25-3A9F-4B6C-AC22-D8D378DED3D4}" destId="{B7112CA6-6195-7E4E-8B16-EBBD75B648B9}" srcOrd="0" destOrd="0" presId="urn:microsoft.com/office/officeart/2005/8/layout/vProcess5"/>
    <dgm:cxn modelId="{8284C4E2-B718-E640-9DC9-C4A71C38375C}" type="presOf" srcId="{2025D9DB-19C1-4A7D-8BE4-BBE68EE84D07}" destId="{9713758C-B2E8-4647-A45B-25AB143EE1E7}" srcOrd="0" destOrd="0" presId="urn:microsoft.com/office/officeart/2005/8/layout/vProcess5"/>
    <dgm:cxn modelId="{D4654CCB-9B56-8F4A-9E0D-0806D01B28BB}" type="presParOf" srcId="{196A2573-6640-F64D-A6B5-1026182032A6}" destId="{2D3C8562-5532-E549-A3B7-53A0690EACD7}" srcOrd="0" destOrd="0" presId="urn:microsoft.com/office/officeart/2005/8/layout/vProcess5"/>
    <dgm:cxn modelId="{190C20E1-3DE3-294A-8442-601F98D71D64}" type="presParOf" srcId="{196A2573-6640-F64D-A6B5-1026182032A6}" destId="{C3BBF206-0E85-8A49-BBFF-82E57F03F038}" srcOrd="1" destOrd="0" presId="urn:microsoft.com/office/officeart/2005/8/layout/vProcess5"/>
    <dgm:cxn modelId="{E83CC4FC-E45E-0B48-B08C-A5FEEF03E9F1}" type="presParOf" srcId="{196A2573-6640-F64D-A6B5-1026182032A6}" destId="{B7112CA6-6195-7E4E-8B16-EBBD75B648B9}" srcOrd="2" destOrd="0" presId="urn:microsoft.com/office/officeart/2005/8/layout/vProcess5"/>
    <dgm:cxn modelId="{A0982E4F-E796-414B-AFB0-3F7ED2499ED1}" type="presParOf" srcId="{196A2573-6640-F64D-A6B5-1026182032A6}" destId="{9713758C-B2E8-4647-A45B-25AB143EE1E7}" srcOrd="3" destOrd="0" presId="urn:microsoft.com/office/officeart/2005/8/layout/vProcess5"/>
    <dgm:cxn modelId="{1A78A885-517D-1748-A907-C9AFAAEF9257}" type="presParOf" srcId="{196A2573-6640-F64D-A6B5-1026182032A6}" destId="{C893F9E2-117A-1E45-B47D-56B9A0096E9B}" srcOrd="4" destOrd="0" presId="urn:microsoft.com/office/officeart/2005/8/layout/vProcess5"/>
    <dgm:cxn modelId="{4EC0BC18-EB13-5643-B2C4-057DA08488BE}" type="presParOf" srcId="{196A2573-6640-F64D-A6B5-1026182032A6}" destId="{E5EB3747-5CA6-1A4D-A171-00D74FFC11C6}"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4A5C6-DD02-CD4D-B8E2-F15DD8549A51}">
      <dsp:nvSpPr>
        <dsp:cNvPr id="0" name=""/>
        <dsp:cNvSpPr/>
      </dsp:nvSpPr>
      <dsp:spPr>
        <a:xfrm rot="5400000">
          <a:off x="-436932" y="436932"/>
          <a:ext cx="2912882" cy="2039017"/>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 This presents us with a classic supply and demand problem.</a:t>
          </a:r>
        </a:p>
      </dsp:txBody>
      <dsp:txXfrm rot="-5400000">
        <a:off x="1" y="1019509"/>
        <a:ext cx="2039017" cy="873865"/>
      </dsp:txXfrm>
    </dsp:sp>
    <dsp:sp modelId="{7D094C49-BD6A-3C48-8AD1-B04F7CF17460}">
      <dsp:nvSpPr>
        <dsp:cNvPr id="0" name=""/>
        <dsp:cNvSpPr/>
      </dsp:nvSpPr>
      <dsp:spPr>
        <a:xfrm rot="5400000">
          <a:off x="3209051" y="-1170034"/>
          <a:ext cx="1893373" cy="423344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Priced too high and they will be left with an empty property.</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Priced too low and they are slashing their margins.</a:t>
          </a:r>
        </a:p>
      </dsp:txBody>
      <dsp:txXfrm rot="-5400000">
        <a:off x="2039018" y="92426"/>
        <a:ext cx="4141014" cy="1708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CF973-55BE-E949-8A08-2EEAA8454129}">
      <dsp:nvSpPr>
        <dsp:cNvPr id="0" name=""/>
        <dsp:cNvSpPr/>
      </dsp:nvSpPr>
      <dsp:spPr>
        <a:xfrm>
          <a:off x="0" y="3863432"/>
          <a:ext cx="7542659" cy="845224"/>
        </a:xfrm>
        <a:prstGeom prst="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kern="1200" dirty="0"/>
            <a:t>Compared the cities using the same model to see how similarly they behaved</a:t>
          </a:r>
        </a:p>
      </dsp:txBody>
      <dsp:txXfrm>
        <a:off x="0" y="3863432"/>
        <a:ext cx="7542659" cy="845224"/>
      </dsp:txXfrm>
    </dsp:sp>
    <dsp:sp modelId="{29AB7DB4-1F49-FD46-B30B-9522CF010A9A}">
      <dsp:nvSpPr>
        <dsp:cNvPr id="0" name=""/>
        <dsp:cNvSpPr/>
      </dsp:nvSpPr>
      <dsp:spPr>
        <a:xfrm rot="10800000">
          <a:off x="0" y="2576155"/>
          <a:ext cx="7542659" cy="1299955"/>
        </a:xfrm>
        <a:prstGeom prst="upArrowCallou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kern="1200" dirty="0"/>
            <a:t>Built a model to predict price bins (&lt;$150, $151-$300, $301-$400, $401-$500) using Random Forest and </a:t>
          </a:r>
          <a:r>
            <a:rPr lang="en-US" sz="1600" b="0" kern="1200" dirty="0" err="1"/>
            <a:t>XGBoost</a:t>
          </a:r>
          <a:r>
            <a:rPr lang="en-US" sz="1600" b="0" kern="1200" dirty="0"/>
            <a:t> algorithms</a:t>
          </a:r>
        </a:p>
      </dsp:txBody>
      <dsp:txXfrm rot="10800000">
        <a:off x="0" y="2576155"/>
        <a:ext cx="7542659" cy="844672"/>
      </dsp:txXfrm>
    </dsp:sp>
    <dsp:sp modelId="{AEFBEB0D-6211-4042-B3EC-3E2B3DAA4979}">
      <dsp:nvSpPr>
        <dsp:cNvPr id="0" name=""/>
        <dsp:cNvSpPr/>
      </dsp:nvSpPr>
      <dsp:spPr>
        <a:xfrm rot="10800000">
          <a:off x="0" y="1288878"/>
          <a:ext cx="7542659" cy="1299955"/>
        </a:xfrm>
        <a:prstGeom prst="upArrowCallou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kern="1200" dirty="0"/>
            <a:t>Obtained and cleaned the data for 9 large American cities (4500+ listings in each market)</a:t>
          </a:r>
        </a:p>
      </dsp:txBody>
      <dsp:txXfrm rot="10800000">
        <a:off x="0" y="1288878"/>
        <a:ext cx="7542659" cy="844672"/>
      </dsp:txXfrm>
    </dsp:sp>
    <dsp:sp modelId="{14AE8916-7642-CC41-8F54-9BCB6AAFEAC6}">
      <dsp:nvSpPr>
        <dsp:cNvPr id="0" name=""/>
        <dsp:cNvSpPr/>
      </dsp:nvSpPr>
      <dsp:spPr>
        <a:xfrm rot="10800000">
          <a:off x="0" y="1601"/>
          <a:ext cx="7542659" cy="1299955"/>
        </a:xfrm>
        <a:prstGeom prst="upArrowCallou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kern="1200" dirty="0"/>
            <a:t>Utilized a dataset managed by </a:t>
          </a:r>
          <a:r>
            <a:rPr lang="en-US" sz="1600" b="0" kern="1200" dirty="0" err="1"/>
            <a:t>InsideAirbnb</a:t>
          </a:r>
          <a:r>
            <a:rPr lang="en-US" sz="1600" b="0" kern="1200" dirty="0"/>
            <a:t>, a group who seeks to keep Airbnb honest by scraping the site and keeping the data for some cities freely available on the internet</a:t>
          </a:r>
        </a:p>
      </dsp:txBody>
      <dsp:txXfrm rot="10800000">
        <a:off x="0" y="1601"/>
        <a:ext cx="7542659" cy="844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BF206-0E85-8A49-BBFF-82E57F03F038}">
      <dsp:nvSpPr>
        <dsp:cNvPr id="0" name=""/>
        <dsp:cNvSpPr/>
      </dsp:nvSpPr>
      <dsp:spPr>
        <a:xfrm>
          <a:off x="0" y="23845"/>
          <a:ext cx="6199568" cy="2055962"/>
        </a:xfrm>
        <a:prstGeom prst="roundRect">
          <a:avLst>
            <a:gd name="adj" fmla="val 10000"/>
          </a:avLst>
        </a:prstGeom>
        <a:solidFill>
          <a:schemeClr val="accent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Some possibilities for the near future would be continuing to tune the models to bring better results with less bias, as well as a usable </a:t>
          </a:r>
          <a:r>
            <a:rPr lang="en-US" sz="2000" kern="1200" dirty="0" err="1"/>
            <a:t>webapp</a:t>
          </a:r>
          <a:r>
            <a:rPr lang="en-US" sz="2000" kern="1200" dirty="0"/>
            <a:t> for hosts to enter their own listing data and get a second opinion.</a:t>
          </a:r>
        </a:p>
      </dsp:txBody>
      <dsp:txXfrm>
        <a:off x="60217" y="84062"/>
        <a:ext cx="3867032" cy="1935528"/>
      </dsp:txXfrm>
    </dsp:sp>
    <dsp:sp modelId="{B7112CA6-6195-7E4E-8B16-EBBD75B648B9}">
      <dsp:nvSpPr>
        <dsp:cNvPr id="0" name=""/>
        <dsp:cNvSpPr/>
      </dsp:nvSpPr>
      <dsp:spPr>
        <a:xfrm>
          <a:off x="1094041" y="2525250"/>
          <a:ext cx="6199568" cy="2599163"/>
        </a:xfrm>
        <a:prstGeom prst="roundRect">
          <a:avLst>
            <a:gd name="adj" fmla="val 10000"/>
          </a:avLst>
        </a:prstGeom>
        <a:solidFill>
          <a:schemeClr val="accent2">
            <a:hueOff val="1954454"/>
            <a:satOff val="-31534"/>
            <a:lumOff val="-549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Beyond that, understanding how the shape of a city can affect pricing of Airbnb units could provide more insight</a:t>
          </a:r>
        </a:p>
        <a:p>
          <a:pPr marL="171450" lvl="1" indent="-171450" algn="l" defTabSz="800100">
            <a:lnSpc>
              <a:spcPct val="90000"/>
            </a:lnSpc>
            <a:spcBef>
              <a:spcPct val="0"/>
            </a:spcBef>
            <a:spcAft>
              <a:spcPct val="15000"/>
            </a:spcAft>
            <a:buChar char="•"/>
          </a:pPr>
          <a:r>
            <a:rPr lang="en-US" sz="1800" kern="1200" dirty="0"/>
            <a:t>Distance to crucial points (transportation, attractions, shopping, etc.) can almost definitely help with a model for pricing.</a:t>
          </a:r>
        </a:p>
      </dsp:txBody>
      <dsp:txXfrm>
        <a:off x="1170168" y="2601377"/>
        <a:ext cx="3478538" cy="2446909"/>
      </dsp:txXfrm>
    </dsp:sp>
    <dsp:sp modelId="{9713758C-B2E8-4647-A45B-25AB143EE1E7}">
      <dsp:nvSpPr>
        <dsp:cNvPr id="0" name=""/>
        <dsp:cNvSpPr/>
      </dsp:nvSpPr>
      <dsp:spPr>
        <a:xfrm>
          <a:off x="4724833" y="1700961"/>
          <a:ext cx="1474734" cy="1474734"/>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056648" y="1700961"/>
        <a:ext cx="811104" cy="110973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5237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10825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87040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07055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4041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pPr/>
              <a:t>6/5/18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4483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8A87A34-81AB-432B-8DAE-1953F412C126}" type="datetimeFigureOut">
              <a:rPr lang="en-US" smtClean="0"/>
              <a:pPr/>
              <a:t>6/5/18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1445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48A87A34-81AB-432B-8DAE-1953F412C126}" type="datetimeFigureOut">
              <a:rPr lang="en-US" smtClean="0"/>
              <a:t>6/5/18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853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8A87A34-81AB-432B-8DAE-1953F412C126}" type="datetimeFigureOut">
              <a:rPr lang="en-US" smtClean="0"/>
              <a:t>6/5/18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0684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48A87A34-81AB-432B-8DAE-1953F412C126}" type="datetimeFigureOut">
              <a:rPr lang="en-US" smtClean="0"/>
              <a:pPr/>
              <a:t>6/5/18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9827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48A87A34-81AB-432B-8DAE-1953F412C126}" type="datetimeFigureOut">
              <a:rPr lang="en-US" smtClean="0"/>
              <a:pPr/>
              <a:t>6/5/18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54554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8A87A34-81AB-432B-8DAE-1953F412C126}" type="datetimeFigureOut">
              <a:rPr lang="en-US" smtClean="0"/>
              <a:pPr/>
              <a:t>6/5/18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2731769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96F5F-268B-D941-A12A-4CA5E9141897}"/>
              </a:ext>
            </a:extLst>
          </p:cNvPr>
          <p:cNvSpPr>
            <a:spLocks noGrp="1"/>
          </p:cNvSpPr>
          <p:nvPr>
            <p:ph type="ctrTitle"/>
          </p:nvPr>
        </p:nvSpPr>
        <p:spPr/>
        <p:txBody>
          <a:bodyPr/>
          <a:lstStyle/>
          <a:p>
            <a:r>
              <a:rPr lang="en-US" dirty="0" err="1"/>
              <a:t>AirXGB</a:t>
            </a:r>
            <a:endParaRPr lang="en-US" dirty="0"/>
          </a:p>
        </p:txBody>
      </p:sp>
      <p:sp>
        <p:nvSpPr>
          <p:cNvPr id="3" name="Subtitle 2">
            <a:extLst>
              <a:ext uri="{FF2B5EF4-FFF2-40B4-BE49-F238E27FC236}">
                <a16:creationId xmlns:a16="http://schemas.microsoft.com/office/drawing/2014/main" id="{AA1F23A9-F40E-C24B-8BB4-A83C2DBE6FAF}"/>
              </a:ext>
            </a:extLst>
          </p:cNvPr>
          <p:cNvSpPr>
            <a:spLocks noGrp="1"/>
          </p:cNvSpPr>
          <p:nvPr>
            <p:ph type="subTitle" idx="1"/>
          </p:nvPr>
        </p:nvSpPr>
        <p:spPr/>
        <p:txBody>
          <a:bodyPr/>
          <a:lstStyle/>
          <a:p>
            <a:r>
              <a:rPr lang="en-US" dirty="0"/>
              <a:t>Tom Raczkowski</a:t>
            </a:r>
          </a:p>
        </p:txBody>
      </p:sp>
    </p:spTree>
    <p:extLst>
      <p:ext uri="{BB962C8B-B14F-4D97-AF65-F5344CB8AC3E}">
        <p14:creationId xmlns:p14="http://schemas.microsoft.com/office/powerpoint/2010/main" val="1109066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96A55C8-89F1-439D-863D-E208C0AC8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3">
            <a:extLst>
              <a:ext uri="{FF2B5EF4-FFF2-40B4-BE49-F238E27FC236}">
                <a16:creationId xmlns:a16="http://schemas.microsoft.com/office/drawing/2014/main" id="{F87F6896-9783-574F-8ADF-37F30C326CA8}"/>
              </a:ext>
            </a:extLst>
          </p:cNvPr>
          <p:cNvPicPr>
            <a:picLocks noChangeAspect="1"/>
          </p:cNvPicPr>
          <p:nvPr/>
        </p:nvPicPr>
        <p:blipFill rotWithShape="1">
          <a:blip r:embed="rId2"/>
          <a:srcRect l="21211" r="40670" b="1"/>
          <a:stretch/>
        </p:blipFill>
        <p:spPr>
          <a:xfrm rot="5400000" flipV="1">
            <a:off x="2665476" y="-2665475"/>
            <a:ext cx="6858000" cy="12188952"/>
          </a:xfrm>
          <a:prstGeom prst="rect">
            <a:avLst/>
          </a:prstGeom>
        </p:spPr>
      </p:pic>
      <p:sp>
        <p:nvSpPr>
          <p:cNvPr id="20" name="Rectangle 19">
            <a:extLst>
              <a:ext uri="{FF2B5EF4-FFF2-40B4-BE49-F238E27FC236}">
                <a16:creationId xmlns:a16="http://schemas.microsoft.com/office/drawing/2014/main" id="{E4A1FD7E-EAEC-40B9-B75B-432F9DA7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C88629E-396B-4C99-B284-F30AABDF2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7E7F995-E17E-1149-9B3C-DA76C5CA611F}"/>
              </a:ext>
            </a:extLst>
          </p:cNvPr>
          <p:cNvSpPr>
            <a:spLocks noGrp="1"/>
          </p:cNvSpPr>
          <p:nvPr>
            <p:ph type="title"/>
          </p:nvPr>
        </p:nvSpPr>
        <p:spPr>
          <a:xfrm>
            <a:off x="289248" y="1123837"/>
            <a:ext cx="6451110" cy="1255469"/>
          </a:xfrm>
        </p:spPr>
        <p:txBody>
          <a:bodyPr>
            <a:normAutofit/>
          </a:bodyPr>
          <a:lstStyle/>
          <a:p>
            <a:endParaRPr lang="en-US" dirty="0"/>
          </a:p>
        </p:txBody>
      </p:sp>
      <p:sp>
        <p:nvSpPr>
          <p:cNvPr id="6" name="Content Placeholder 5">
            <a:extLst>
              <a:ext uri="{FF2B5EF4-FFF2-40B4-BE49-F238E27FC236}">
                <a16:creationId xmlns:a16="http://schemas.microsoft.com/office/drawing/2014/main" id="{E535FF01-C30C-AD48-B98B-D4A21FE5FC35}"/>
              </a:ext>
            </a:extLst>
          </p:cNvPr>
          <p:cNvSpPr>
            <a:spLocks noGrp="1"/>
          </p:cNvSpPr>
          <p:nvPr>
            <p:ph idx="1"/>
          </p:nvPr>
        </p:nvSpPr>
        <p:spPr>
          <a:xfrm>
            <a:off x="289248" y="2510395"/>
            <a:ext cx="6451109" cy="3274586"/>
          </a:xfrm>
        </p:spPr>
        <p:txBody>
          <a:bodyPr anchor="t">
            <a:normAutofit/>
          </a:bodyPr>
          <a:lstStyle/>
          <a:p>
            <a:endParaRPr lang="en-US">
              <a:solidFill>
                <a:srgbClr val="FFFFFF"/>
              </a:solidFill>
            </a:endParaRPr>
          </a:p>
        </p:txBody>
      </p:sp>
      <p:pic>
        <p:nvPicPr>
          <p:cNvPr id="15" name="Content Placeholder 3">
            <a:extLst>
              <a:ext uri="{FF2B5EF4-FFF2-40B4-BE49-F238E27FC236}">
                <a16:creationId xmlns:a16="http://schemas.microsoft.com/office/drawing/2014/main" id="{5E67760D-8ADA-DA40-BE0F-309652A786E3}"/>
              </a:ext>
            </a:extLst>
          </p:cNvPr>
          <p:cNvPicPr>
            <a:picLocks noChangeAspect="1"/>
          </p:cNvPicPr>
          <p:nvPr/>
        </p:nvPicPr>
        <p:blipFill rotWithShape="1">
          <a:blip r:embed="rId2"/>
          <a:srcRect l="21211" r="40670" b="1"/>
          <a:stretch/>
        </p:blipFill>
        <p:spPr>
          <a:xfrm rot="5400000" flipV="1">
            <a:off x="2525351" y="-2797689"/>
            <a:ext cx="6858000" cy="12407071"/>
          </a:xfrm>
          <a:prstGeom prst="rect">
            <a:avLst/>
          </a:prstGeom>
        </p:spPr>
      </p:pic>
      <p:sp>
        <p:nvSpPr>
          <p:cNvPr id="17" name="Title 1">
            <a:extLst>
              <a:ext uri="{FF2B5EF4-FFF2-40B4-BE49-F238E27FC236}">
                <a16:creationId xmlns:a16="http://schemas.microsoft.com/office/drawing/2014/main" id="{76D5FA12-F558-D24B-B1FC-7C78A484B0E2}"/>
              </a:ext>
            </a:extLst>
          </p:cNvPr>
          <p:cNvSpPr txBox="1">
            <a:spLocks/>
          </p:cNvSpPr>
          <p:nvPr/>
        </p:nvSpPr>
        <p:spPr>
          <a:xfrm>
            <a:off x="4743713" y="362264"/>
            <a:ext cx="6940674" cy="793376"/>
          </a:xfrm>
          <a:prstGeom prst="rect">
            <a:avLst/>
          </a:prstGeom>
          <a:solidFill>
            <a:schemeClr val="accent1"/>
          </a:solidFill>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5000" spc="-100" dirty="0"/>
              <a:t>By neatening up the map!</a:t>
            </a:r>
          </a:p>
        </p:txBody>
      </p:sp>
      <p:sp>
        <p:nvSpPr>
          <p:cNvPr id="8" name="TextBox 7">
            <a:extLst>
              <a:ext uri="{FF2B5EF4-FFF2-40B4-BE49-F238E27FC236}">
                <a16:creationId xmlns:a16="http://schemas.microsoft.com/office/drawing/2014/main" id="{E1016398-9D17-524B-ACBC-7B57C34BA3E5}"/>
              </a:ext>
            </a:extLst>
          </p:cNvPr>
          <p:cNvSpPr txBox="1"/>
          <p:nvPr/>
        </p:nvSpPr>
        <p:spPr>
          <a:xfrm>
            <a:off x="8631676" y="3586307"/>
            <a:ext cx="2872059" cy="1938992"/>
          </a:xfrm>
          <a:prstGeom prst="rect">
            <a:avLst/>
          </a:prstGeom>
          <a:noFill/>
        </p:spPr>
        <p:txBody>
          <a:bodyPr wrap="square" rtlCol="0">
            <a:spAutoFit/>
          </a:bodyPr>
          <a:lstStyle/>
          <a:p>
            <a:r>
              <a:rPr lang="en-US" sz="2000" b="1" dirty="0">
                <a:solidFill>
                  <a:schemeClr val="accent1"/>
                </a:solidFill>
              </a:rPr>
              <a:t>By putting latitude and longitude components into bins, the computer is able to use them more effectively for prediction.</a:t>
            </a:r>
          </a:p>
        </p:txBody>
      </p:sp>
    </p:spTree>
    <p:extLst>
      <p:ext uri="{BB962C8B-B14F-4D97-AF65-F5344CB8AC3E}">
        <p14:creationId xmlns:p14="http://schemas.microsoft.com/office/powerpoint/2010/main" val="410148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87655B-0559-CA4D-A9E5-58616C1EEEE3}"/>
              </a:ext>
            </a:extLst>
          </p:cNvPr>
          <p:cNvSpPr>
            <a:spLocks noGrp="1"/>
          </p:cNvSpPr>
          <p:nvPr>
            <p:ph type="title"/>
          </p:nvPr>
        </p:nvSpPr>
        <p:spPr>
          <a:xfrm>
            <a:off x="1600754" y="1087374"/>
            <a:ext cx="8983489" cy="1000978"/>
          </a:xfrm>
        </p:spPr>
        <p:txBody>
          <a:bodyPr>
            <a:normAutofit/>
          </a:bodyPr>
          <a:lstStyle/>
          <a:p>
            <a:r>
              <a:rPr lang="en-US" dirty="0"/>
              <a:t>Other Notable Features</a:t>
            </a:r>
          </a:p>
        </p:txBody>
      </p:sp>
      <p:sp>
        <p:nvSpPr>
          <p:cNvPr id="3" name="Content Placeholder 2">
            <a:extLst>
              <a:ext uri="{FF2B5EF4-FFF2-40B4-BE49-F238E27FC236}">
                <a16:creationId xmlns:a16="http://schemas.microsoft.com/office/drawing/2014/main" id="{9E969873-4CC2-5F48-97EF-958D1EB5C822}"/>
              </a:ext>
            </a:extLst>
          </p:cNvPr>
          <p:cNvSpPr>
            <a:spLocks noGrp="1"/>
          </p:cNvSpPr>
          <p:nvPr>
            <p:ph idx="1"/>
          </p:nvPr>
        </p:nvSpPr>
        <p:spPr>
          <a:xfrm>
            <a:off x="1600753" y="2535446"/>
            <a:ext cx="8983489" cy="3554457"/>
          </a:xfrm>
        </p:spPr>
        <p:txBody>
          <a:bodyPr>
            <a:normAutofit/>
          </a:bodyPr>
          <a:lstStyle/>
          <a:p>
            <a:r>
              <a:rPr lang="en-US" dirty="0">
                <a:solidFill>
                  <a:srgbClr val="000000"/>
                </a:solidFill>
              </a:rPr>
              <a:t>The number of bedrooms, bathrooms, and beds included in the rental.</a:t>
            </a:r>
          </a:p>
          <a:p>
            <a:r>
              <a:rPr lang="en-US" dirty="0">
                <a:solidFill>
                  <a:srgbClr val="000000"/>
                </a:solidFill>
              </a:rPr>
              <a:t>Amenities that were included with the rental were also considered as part of the final model.</a:t>
            </a:r>
          </a:p>
          <a:p>
            <a:pPr lvl="1"/>
            <a:r>
              <a:rPr lang="en-US" dirty="0">
                <a:solidFill>
                  <a:srgbClr val="000000"/>
                </a:solidFill>
              </a:rPr>
              <a:t>Common things like </a:t>
            </a:r>
            <a:r>
              <a:rPr lang="en-US" dirty="0" err="1">
                <a:solidFill>
                  <a:srgbClr val="000000"/>
                </a:solidFill>
              </a:rPr>
              <a:t>Wifi</a:t>
            </a:r>
            <a:r>
              <a:rPr lang="en-US" dirty="0">
                <a:solidFill>
                  <a:srgbClr val="000000"/>
                </a:solidFill>
              </a:rPr>
              <a:t>, TV, a hair dryer, etc.</a:t>
            </a:r>
          </a:p>
          <a:p>
            <a:pPr lvl="1"/>
            <a:r>
              <a:rPr lang="en-US" dirty="0">
                <a:solidFill>
                  <a:srgbClr val="000000"/>
                </a:solidFill>
              </a:rPr>
              <a:t>Things denoting luxury such as a doorman, a pool,  fireplace, etc.</a:t>
            </a:r>
          </a:p>
          <a:p>
            <a:pPr lvl="1"/>
            <a:r>
              <a:rPr lang="en-US" dirty="0">
                <a:solidFill>
                  <a:srgbClr val="000000"/>
                </a:solidFill>
              </a:rPr>
              <a:t>Features which may be important for smaller subsets of people or families.</a:t>
            </a:r>
          </a:p>
          <a:p>
            <a:pPr lvl="2"/>
            <a:r>
              <a:rPr lang="en-US" dirty="0">
                <a:solidFill>
                  <a:srgbClr val="000000"/>
                </a:solidFill>
              </a:rPr>
              <a:t>Disabled Parking spot</a:t>
            </a:r>
          </a:p>
          <a:p>
            <a:pPr lvl="2"/>
            <a:r>
              <a:rPr lang="en-US" dirty="0">
                <a:solidFill>
                  <a:srgbClr val="000000"/>
                </a:solidFill>
              </a:rPr>
              <a:t>Ground floor access</a:t>
            </a:r>
          </a:p>
          <a:p>
            <a:pPr lvl="2"/>
            <a:r>
              <a:rPr lang="en-US" dirty="0">
                <a:solidFill>
                  <a:srgbClr val="000000"/>
                </a:solidFill>
              </a:rPr>
              <a:t>Changing table</a:t>
            </a:r>
          </a:p>
          <a:p>
            <a:pPr lvl="2"/>
            <a:r>
              <a:rPr lang="en-US" dirty="0">
                <a:solidFill>
                  <a:srgbClr val="000000"/>
                </a:solidFill>
              </a:rPr>
              <a:t>Outlet covers</a:t>
            </a:r>
          </a:p>
        </p:txBody>
      </p:sp>
    </p:spTree>
    <p:extLst>
      <p:ext uri="{BB962C8B-B14F-4D97-AF65-F5344CB8AC3E}">
        <p14:creationId xmlns:p14="http://schemas.microsoft.com/office/powerpoint/2010/main" val="3855200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7CED20-0955-6140-AA9F-06DC47916520}"/>
              </a:ext>
            </a:extLst>
          </p:cNvPr>
          <p:cNvSpPr>
            <a:spLocks noGrp="1"/>
          </p:cNvSpPr>
          <p:nvPr>
            <p:ph type="title"/>
          </p:nvPr>
        </p:nvSpPr>
        <p:spPr>
          <a:xfrm>
            <a:off x="1600754" y="956748"/>
            <a:ext cx="8983489" cy="1000978"/>
          </a:xfrm>
        </p:spPr>
        <p:txBody>
          <a:bodyPr>
            <a:normAutofit/>
          </a:bodyPr>
          <a:lstStyle/>
          <a:p>
            <a:r>
              <a:rPr lang="en-US" b="1" dirty="0"/>
              <a:t>New York City</a:t>
            </a:r>
          </a:p>
        </p:txBody>
      </p:sp>
      <p:pic>
        <p:nvPicPr>
          <p:cNvPr id="6" name="Content Placeholder 5">
            <a:extLst>
              <a:ext uri="{FF2B5EF4-FFF2-40B4-BE49-F238E27FC236}">
                <a16:creationId xmlns:a16="http://schemas.microsoft.com/office/drawing/2014/main" id="{3ACFFC31-AB72-7D4F-9FF0-3F64605EB828}"/>
              </a:ext>
            </a:extLst>
          </p:cNvPr>
          <p:cNvPicPr>
            <a:picLocks noGrp="1" noChangeAspect="1"/>
          </p:cNvPicPr>
          <p:nvPr>
            <p:ph idx="1"/>
          </p:nvPr>
        </p:nvPicPr>
        <p:blipFill>
          <a:blip r:embed="rId2"/>
          <a:stretch>
            <a:fillRect/>
          </a:stretch>
        </p:blipFill>
        <p:spPr>
          <a:xfrm>
            <a:off x="8539581" y="2526526"/>
            <a:ext cx="3652419" cy="3554412"/>
          </a:xfrm>
          <a:prstGeom prst="rect">
            <a:avLst/>
          </a:prstGeom>
        </p:spPr>
      </p:pic>
      <p:pic>
        <p:nvPicPr>
          <p:cNvPr id="4" name="Picture 3">
            <a:extLst>
              <a:ext uri="{FF2B5EF4-FFF2-40B4-BE49-F238E27FC236}">
                <a16:creationId xmlns:a16="http://schemas.microsoft.com/office/drawing/2014/main" id="{52B18E0C-8613-5B46-914F-A72134CF0CCA}"/>
              </a:ext>
            </a:extLst>
          </p:cNvPr>
          <p:cNvPicPr>
            <a:picLocks noChangeAspect="1"/>
          </p:cNvPicPr>
          <p:nvPr/>
        </p:nvPicPr>
        <p:blipFill>
          <a:blip r:embed="rId3"/>
          <a:stretch>
            <a:fillRect/>
          </a:stretch>
        </p:blipFill>
        <p:spPr>
          <a:xfrm>
            <a:off x="1279019" y="2526526"/>
            <a:ext cx="3218688" cy="2031798"/>
          </a:xfrm>
          <a:prstGeom prst="rect">
            <a:avLst/>
          </a:prstGeom>
        </p:spPr>
      </p:pic>
      <p:pic>
        <p:nvPicPr>
          <p:cNvPr id="5" name="Picture 4">
            <a:extLst>
              <a:ext uri="{FF2B5EF4-FFF2-40B4-BE49-F238E27FC236}">
                <a16:creationId xmlns:a16="http://schemas.microsoft.com/office/drawing/2014/main" id="{9B4B5308-7451-624F-8DE0-1F66565F14A7}"/>
              </a:ext>
            </a:extLst>
          </p:cNvPr>
          <p:cNvPicPr>
            <a:picLocks noChangeAspect="1"/>
          </p:cNvPicPr>
          <p:nvPr/>
        </p:nvPicPr>
        <p:blipFill>
          <a:blip r:embed="rId4"/>
          <a:stretch>
            <a:fillRect/>
          </a:stretch>
        </p:blipFill>
        <p:spPr>
          <a:xfrm>
            <a:off x="1279019" y="4617714"/>
            <a:ext cx="3220412" cy="2086179"/>
          </a:xfrm>
          <a:prstGeom prst="rect">
            <a:avLst/>
          </a:prstGeom>
        </p:spPr>
      </p:pic>
      <p:pic>
        <p:nvPicPr>
          <p:cNvPr id="7" name="Picture 6">
            <a:extLst>
              <a:ext uri="{FF2B5EF4-FFF2-40B4-BE49-F238E27FC236}">
                <a16:creationId xmlns:a16="http://schemas.microsoft.com/office/drawing/2014/main" id="{E2ED7D16-6CB6-4748-BF05-4CE32E91BFAB}"/>
              </a:ext>
            </a:extLst>
          </p:cNvPr>
          <p:cNvPicPr>
            <a:picLocks noChangeAspect="1"/>
          </p:cNvPicPr>
          <p:nvPr/>
        </p:nvPicPr>
        <p:blipFill>
          <a:blip r:embed="rId5"/>
          <a:stretch>
            <a:fillRect/>
          </a:stretch>
        </p:blipFill>
        <p:spPr>
          <a:xfrm>
            <a:off x="4901093" y="2687043"/>
            <a:ext cx="3233377" cy="3233377"/>
          </a:xfrm>
          <a:prstGeom prst="rect">
            <a:avLst/>
          </a:prstGeom>
        </p:spPr>
      </p:pic>
      <p:sp>
        <p:nvSpPr>
          <p:cNvPr id="9" name="TextBox 8">
            <a:extLst>
              <a:ext uri="{FF2B5EF4-FFF2-40B4-BE49-F238E27FC236}">
                <a16:creationId xmlns:a16="http://schemas.microsoft.com/office/drawing/2014/main" id="{6E387245-32FB-FD49-9600-9A8E4E6DB4EF}"/>
              </a:ext>
            </a:extLst>
          </p:cNvPr>
          <p:cNvSpPr txBox="1"/>
          <p:nvPr/>
        </p:nvSpPr>
        <p:spPr>
          <a:xfrm>
            <a:off x="1600753" y="1727248"/>
            <a:ext cx="4828026" cy="646331"/>
          </a:xfrm>
          <a:prstGeom prst="rect">
            <a:avLst/>
          </a:prstGeom>
          <a:noFill/>
          <a:ln>
            <a:noFill/>
          </a:ln>
        </p:spPr>
        <p:txBody>
          <a:bodyPr wrap="square" rtlCol="0">
            <a:spAutoFit/>
          </a:bodyPr>
          <a:lstStyle/>
          <a:p>
            <a:r>
              <a:rPr lang="en-US" b="1" dirty="0">
                <a:solidFill>
                  <a:schemeClr val="bg1"/>
                </a:solidFill>
              </a:rPr>
              <a:t>Best Random Forest Accuracy:	71.11%	</a:t>
            </a:r>
          </a:p>
          <a:p>
            <a:r>
              <a:rPr lang="en-US" b="1" dirty="0">
                <a:solidFill>
                  <a:schemeClr val="bg1"/>
                </a:solidFill>
              </a:rPr>
              <a:t>Best </a:t>
            </a:r>
            <a:r>
              <a:rPr lang="en-US" b="1" dirty="0" err="1">
                <a:solidFill>
                  <a:schemeClr val="bg1"/>
                </a:solidFill>
              </a:rPr>
              <a:t>Xgboost</a:t>
            </a:r>
            <a:r>
              <a:rPr lang="en-US" b="1" dirty="0">
                <a:solidFill>
                  <a:schemeClr val="bg1"/>
                </a:solidFill>
              </a:rPr>
              <a:t> Accuracy:		71.38%</a:t>
            </a:r>
          </a:p>
        </p:txBody>
      </p:sp>
      <p:sp>
        <p:nvSpPr>
          <p:cNvPr id="11" name="TextBox 10">
            <a:extLst>
              <a:ext uri="{FF2B5EF4-FFF2-40B4-BE49-F238E27FC236}">
                <a16:creationId xmlns:a16="http://schemas.microsoft.com/office/drawing/2014/main" id="{D0F6A782-0704-794C-AC53-CDCC81B4FA6E}"/>
              </a:ext>
            </a:extLst>
          </p:cNvPr>
          <p:cNvSpPr txBox="1"/>
          <p:nvPr/>
        </p:nvSpPr>
        <p:spPr>
          <a:xfrm>
            <a:off x="7170056" y="758951"/>
            <a:ext cx="3735921" cy="1614627"/>
          </a:xfrm>
          <a:prstGeom prst="rect">
            <a:avLst/>
          </a:prstGeom>
          <a:solidFill>
            <a:schemeClr val="accent4"/>
          </a:solidFill>
        </p:spPr>
        <p:txBody>
          <a:bodyPr wrap="square" rtlCol="0">
            <a:noAutofit/>
          </a:bodyPr>
          <a:lstStyle/>
          <a:p>
            <a:r>
              <a:rPr lang="en-US" b="1" dirty="0">
                <a:solidFill>
                  <a:schemeClr val="bg1"/>
                </a:solidFill>
              </a:rPr>
              <a:t>Top 3 Amenities (Phase 2):</a:t>
            </a:r>
          </a:p>
          <a:p>
            <a:endParaRPr lang="en-US" b="1" dirty="0">
              <a:solidFill>
                <a:schemeClr val="bg1"/>
              </a:solidFill>
            </a:endParaRPr>
          </a:p>
          <a:p>
            <a:r>
              <a:rPr lang="en-US" b="1" dirty="0">
                <a:solidFill>
                  <a:schemeClr val="bg1"/>
                </a:solidFill>
              </a:rPr>
              <a:t>Family/Kid Friendly:		6.49%</a:t>
            </a:r>
          </a:p>
          <a:p>
            <a:r>
              <a:rPr lang="en-US" b="1" dirty="0">
                <a:solidFill>
                  <a:schemeClr val="bg1"/>
                </a:solidFill>
              </a:rPr>
              <a:t>TV:						5.25%</a:t>
            </a:r>
          </a:p>
          <a:p>
            <a:r>
              <a:rPr lang="en-US" b="1" dirty="0">
                <a:solidFill>
                  <a:schemeClr val="bg1"/>
                </a:solidFill>
              </a:rPr>
              <a:t>Lock on Bedroom Door	:	3.35%</a:t>
            </a:r>
          </a:p>
        </p:txBody>
      </p:sp>
    </p:spTree>
    <p:extLst>
      <p:ext uri="{BB962C8B-B14F-4D97-AF65-F5344CB8AC3E}">
        <p14:creationId xmlns:p14="http://schemas.microsoft.com/office/powerpoint/2010/main" val="1701432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7CED20-0955-6140-AA9F-06DC47916520}"/>
              </a:ext>
            </a:extLst>
          </p:cNvPr>
          <p:cNvSpPr>
            <a:spLocks noGrp="1"/>
          </p:cNvSpPr>
          <p:nvPr>
            <p:ph type="title"/>
          </p:nvPr>
        </p:nvSpPr>
        <p:spPr>
          <a:xfrm>
            <a:off x="1604255" y="959703"/>
            <a:ext cx="8983489" cy="1000978"/>
          </a:xfrm>
        </p:spPr>
        <p:txBody>
          <a:bodyPr>
            <a:normAutofit/>
          </a:bodyPr>
          <a:lstStyle/>
          <a:p>
            <a:r>
              <a:rPr lang="en-US" b="1" dirty="0"/>
              <a:t>Austin</a:t>
            </a:r>
          </a:p>
        </p:txBody>
      </p:sp>
      <p:pic>
        <p:nvPicPr>
          <p:cNvPr id="7" name="Content Placeholder 6">
            <a:extLst>
              <a:ext uri="{FF2B5EF4-FFF2-40B4-BE49-F238E27FC236}">
                <a16:creationId xmlns:a16="http://schemas.microsoft.com/office/drawing/2014/main" id="{D9164CFE-B1C9-934F-B0A1-557CD1FDEFF9}"/>
              </a:ext>
            </a:extLst>
          </p:cNvPr>
          <p:cNvPicPr>
            <a:picLocks noGrp="1"/>
          </p:cNvPicPr>
          <p:nvPr>
            <p:ph idx="1"/>
          </p:nvPr>
        </p:nvPicPr>
        <p:blipFill>
          <a:blip r:embed="rId2"/>
          <a:stretch>
            <a:fillRect/>
          </a:stretch>
        </p:blipFill>
        <p:spPr>
          <a:xfrm>
            <a:off x="1273083" y="2527112"/>
            <a:ext cx="3218688" cy="2029968"/>
          </a:xfrm>
          <a:prstGeom prst="rect">
            <a:avLst/>
          </a:prstGeom>
        </p:spPr>
      </p:pic>
      <p:pic>
        <p:nvPicPr>
          <p:cNvPr id="9" name="Picture 8">
            <a:extLst>
              <a:ext uri="{FF2B5EF4-FFF2-40B4-BE49-F238E27FC236}">
                <a16:creationId xmlns:a16="http://schemas.microsoft.com/office/drawing/2014/main" id="{E266B362-C558-2F42-852A-BCD4E0E5653A}"/>
              </a:ext>
            </a:extLst>
          </p:cNvPr>
          <p:cNvPicPr>
            <a:picLocks/>
          </p:cNvPicPr>
          <p:nvPr/>
        </p:nvPicPr>
        <p:blipFill>
          <a:blip r:embed="rId3"/>
          <a:stretch>
            <a:fillRect/>
          </a:stretch>
        </p:blipFill>
        <p:spPr>
          <a:xfrm>
            <a:off x="1286134" y="4729732"/>
            <a:ext cx="3218688" cy="2029968"/>
          </a:xfrm>
          <a:prstGeom prst="rect">
            <a:avLst/>
          </a:prstGeom>
        </p:spPr>
      </p:pic>
      <p:pic>
        <p:nvPicPr>
          <p:cNvPr id="13" name="Picture 12">
            <a:extLst>
              <a:ext uri="{FF2B5EF4-FFF2-40B4-BE49-F238E27FC236}">
                <a16:creationId xmlns:a16="http://schemas.microsoft.com/office/drawing/2014/main" id="{81FFBB94-99BA-4843-8300-3137596B345D}"/>
              </a:ext>
            </a:extLst>
          </p:cNvPr>
          <p:cNvPicPr>
            <a:picLocks noChangeAspect="1"/>
          </p:cNvPicPr>
          <p:nvPr/>
        </p:nvPicPr>
        <p:blipFill>
          <a:blip r:embed="rId4"/>
          <a:stretch>
            <a:fillRect/>
          </a:stretch>
        </p:blipFill>
        <p:spPr>
          <a:xfrm>
            <a:off x="8514523" y="2512254"/>
            <a:ext cx="3691325" cy="3591918"/>
          </a:xfrm>
          <a:prstGeom prst="rect">
            <a:avLst/>
          </a:prstGeom>
        </p:spPr>
      </p:pic>
      <p:pic>
        <p:nvPicPr>
          <p:cNvPr id="15" name="Picture 14">
            <a:extLst>
              <a:ext uri="{FF2B5EF4-FFF2-40B4-BE49-F238E27FC236}">
                <a16:creationId xmlns:a16="http://schemas.microsoft.com/office/drawing/2014/main" id="{563EBFE5-747B-8647-9E56-EF14D4525CF8}"/>
              </a:ext>
            </a:extLst>
          </p:cNvPr>
          <p:cNvPicPr>
            <a:picLocks/>
          </p:cNvPicPr>
          <p:nvPr/>
        </p:nvPicPr>
        <p:blipFill>
          <a:blip r:embed="rId5"/>
          <a:stretch>
            <a:fillRect/>
          </a:stretch>
        </p:blipFill>
        <p:spPr>
          <a:xfrm>
            <a:off x="4884659" y="2689725"/>
            <a:ext cx="3236976" cy="3236976"/>
          </a:xfrm>
          <a:prstGeom prst="rect">
            <a:avLst/>
          </a:prstGeom>
        </p:spPr>
      </p:pic>
      <p:sp>
        <p:nvSpPr>
          <p:cNvPr id="21" name="TextBox 20">
            <a:extLst>
              <a:ext uri="{FF2B5EF4-FFF2-40B4-BE49-F238E27FC236}">
                <a16:creationId xmlns:a16="http://schemas.microsoft.com/office/drawing/2014/main" id="{2E0CDC54-952D-E246-AF70-A6036F309EF7}"/>
              </a:ext>
            </a:extLst>
          </p:cNvPr>
          <p:cNvSpPr txBox="1"/>
          <p:nvPr/>
        </p:nvSpPr>
        <p:spPr>
          <a:xfrm>
            <a:off x="1600753" y="1727248"/>
            <a:ext cx="4828026" cy="646331"/>
          </a:xfrm>
          <a:prstGeom prst="rect">
            <a:avLst/>
          </a:prstGeom>
          <a:noFill/>
          <a:ln>
            <a:noFill/>
          </a:ln>
        </p:spPr>
        <p:txBody>
          <a:bodyPr wrap="square" rtlCol="0">
            <a:spAutoFit/>
          </a:bodyPr>
          <a:lstStyle/>
          <a:p>
            <a:r>
              <a:rPr lang="en-US" b="1" dirty="0">
                <a:solidFill>
                  <a:schemeClr val="bg1"/>
                </a:solidFill>
              </a:rPr>
              <a:t>Best Random Forest Accuracy:	59.43%	</a:t>
            </a:r>
          </a:p>
          <a:p>
            <a:r>
              <a:rPr lang="en-US" b="1" dirty="0">
                <a:solidFill>
                  <a:schemeClr val="bg1"/>
                </a:solidFill>
              </a:rPr>
              <a:t>Best </a:t>
            </a:r>
            <a:r>
              <a:rPr lang="en-US" b="1" dirty="0" err="1">
                <a:solidFill>
                  <a:schemeClr val="bg1"/>
                </a:solidFill>
              </a:rPr>
              <a:t>Xgboost</a:t>
            </a:r>
            <a:r>
              <a:rPr lang="en-US" b="1" dirty="0">
                <a:solidFill>
                  <a:schemeClr val="bg1"/>
                </a:solidFill>
              </a:rPr>
              <a:t> Accuracy:		58.58%</a:t>
            </a:r>
          </a:p>
        </p:txBody>
      </p:sp>
      <p:sp>
        <p:nvSpPr>
          <p:cNvPr id="22" name="TextBox 21">
            <a:extLst>
              <a:ext uri="{FF2B5EF4-FFF2-40B4-BE49-F238E27FC236}">
                <a16:creationId xmlns:a16="http://schemas.microsoft.com/office/drawing/2014/main" id="{22CDD1A4-986B-7340-8865-121EB08853AE}"/>
              </a:ext>
            </a:extLst>
          </p:cNvPr>
          <p:cNvSpPr txBox="1"/>
          <p:nvPr/>
        </p:nvSpPr>
        <p:spPr>
          <a:xfrm>
            <a:off x="7170056" y="758951"/>
            <a:ext cx="3735921" cy="1614627"/>
          </a:xfrm>
          <a:prstGeom prst="rect">
            <a:avLst/>
          </a:prstGeom>
          <a:solidFill>
            <a:schemeClr val="accent4"/>
          </a:solidFill>
        </p:spPr>
        <p:txBody>
          <a:bodyPr wrap="square" rtlCol="0">
            <a:noAutofit/>
          </a:bodyPr>
          <a:lstStyle/>
          <a:p>
            <a:r>
              <a:rPr lang="en-US" b="1" dirty="0">
                <a:solidFill>
                  <a:schemeClr val="bg1"/>
                </a:solidFill>
              </a:rPr>
              <a:t>Top 3 Amenities (Phase 2):</a:t>
            </a:r>
          </a:p>
          <a:p>
            <a:endParaRPr lang="en-US" b="1" dirty="0">
              <a:solidFill>
                <a:schemeClr val="bg1"/>
              </a:solidFill>
            </a:endParaRPr>
          </a:p>
          <a:p>
            <a:r>
              <a:rPr lang="en-US" b="1" dirty="0">
                <a:solidFill>
                  <a:schemeClr val="bg1"/>
                </a:solidFill>
              </a:rPr>
              <a:t>Cable TV:				4.19%</a:t>
            </a:r>
          </a:p>
          <a:p>
            <a:r>
              <a:rPr lang="en-US" b="1" dirty="0">
                <a:solidFill>
                  <a:schemeClr val="bg1"/>
                </a:solidFill>
              </a:rPr>
              <a:t>Pets Live on The Property	2.49%</a:t>
            </a:r>
          </a:p>
          <a:p>
            <a:r>
              <a:rPr lang="en-US" b="1" dirty="0">
                <a:solidFill>
                  <a:schemeClr val="bg1"/>
                </a:solidFill>
              </a:rPr>
              <a:t>Lock on Bedroom Door	:	2.11%</a:t>
            </a:r>
          </a:p>
        </p:txBody>
      </p:sp>
    </p:spTree>
    <p:extLst>
      <p:ext uri="{BB962C8B-B14F-4D97-AF65-F5344CB8AC3E}">
        <p14:creationId xmlns:p14="http://schemas.microsoft.com/office/powerpoint/2010/main" val="33875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7CED20-0955-6140-AA9F-06DC47916520}"/>
              </a:ext>
            </a:extLst>
          </p:cNvPr>
          <p:cNvSpPr>
            <a:spLocks noGrp="1"/>
          </p:cNvSpPr>
          <p:nvPr>
            <p:ph type="title"/>
          </p:nvPr>
        </p:nvSpPr>
        <p:spPr>
          <a:xfrm>
            <a:off x="1604255" y="943459"/>
            <a:ext cx="8983489" cy="1000978"/>
          </a:xfrm>
        </p:spPr>
        <p:txBody>
          <a:bodyPr>
            <a:normAutofit/>
          </a:bodyPr>
          <a:lstStyle/>
          <a:p>
            <a:r>
              <a:rPr lang="en-US" b="1" dirty="0"/>
              <a:t>Boston</a:t>
            </a:r>
          </a:p>
        </p:txBody>
      </p:sp>
      <p:pic>
        <p:nvPicPr>
          <p:cNvPr id="6" name="Picture 5">
            <a:extLst>
              <a:ext uri="{FF2B5EF4-FFF2-40B4-BE49-F238E27FC236}">
                <a16:creationId xmlns:a16="http://schemas.microsoft.com/office/drawing/2014/main" id="{407105E3-0EEF-1744-A1B7-C3F1FC6234B5}"/>
              </a:ext>
            </a:extLst>
          </p:cNvPr>
          <p:cNvPicPr>
            <a:picLocks/>
          </p:cNvPicPr>
          <p:nvPr/>
        </p:nvPicPr>
        <p:blipFill>
          <a:blip r:embed="rId2"/>
          <a:stretch>
            <a:fillRect/>
          </a:stretch>
        </p:blipFill>
        <p:spPr>
          <a:xfrm>
            <a:off x="1279018" y="2531486"/>
            <a:ext cx="3218688" cy="2029968"/>
          </a:xfrm>
          <a:prstGeom prst="rect">
            <a:avLst/>
          </a:prstGeom>
        </p:spPr>
      </p:pic>
      <p:pic>
        <p:nvPicPr>
          <p:cNvPr id="15" name="Picture 14">
            <a:extLst>
              <a:ext uri="{FF2B5EF4-FFF2-40B4-BE49-F238E27FC236}">
                <a16:creationId xmlns:a16="http://schemas.microsoft.com/office/drawing/2014/main" id="{6C16488E-9B09-3748-829A-AEFF2E0147B4}"/>
              </a:ext>
            </a:extLst>
          </p:cNvPr>
          <p:cNvPicPr>
            <a:picLocks/>
          </p:cNvPicPr>
          <p:nvPr/>
        </p:nvPicPr>
        <p:blipFill>
          <a:blip r:embed="rId3"/>
          <a:stretch>
            <a:fillRect/>
          </a:stretch>
        </p:blipFill>
        <p:spPr>
          <a:xfrm>
            <a:off x="1279018" y="4824160"/>
            <a:ext cx="3218688" cy="2029968"/>
          </a:xfrm>
          <a:prstGeom prst="rect">
            <a:avLst/>
          </a:prstGeom>
        </p:spPr>
      </p:pic>
      <p:pic>
        <p:nvPicPr>
          <p:cNvPr id="18" name="Picture 17">
            <a:extLst>
              <a:ext uri="{FF2B5EF4-FFF2-40B4-BE49-F238E27FC236}">
                <a16:creationId xmlns:a16="http://schemas.microsoft.com/office/drawing/2014/main" id="{9A51B93F-F770-FB44-AE44-53C27D5C9537}"/>
              </a:ext>
            </a:extLst>
          </p:cNvPr>
          <p:cNvPicPr>
            <a:picLocks noChangeAspect="1"/>
          </p:cNvPicPr>
          <p:nvPr/>
        </p:nvPicPr>
        <p:blipFill>
          <a:blip r:embed="rId4"/>
          <a:stretch>
            <a:fillRect/>
          </a:stretch>
        </p:blipFill>
        <p:spPr>
          <a:xfrm>
            <a:off x="8510634" y="2517012"/>
            <a:ext cx="3681366" cy="3582404"/>
          </a:xfrm>
          <a:prstGeom prst="rect">
            <a:avLst/>
          </a:prstGeom>
        </p:spPr>
      </p:pic>
      <p:pic>
        <p:nvPicPr>
          <p:cNvPr id="19" name="Picture 18">
            <a:extLst>
              <a:ext uri="{FF2B5EF4-FFF2-40B4-BE49-F238E27FC236}">
                <a16:creationId xmlns:a16="http://schemas.microsoft.com/office/drawing/2014/main" id="{6444CB1B-20FD-E944-BB03-D25ACCF4A294}"/>
              </a:ext>
            </a:extLst>
          </p:cNvPr>
          <p:cNvPicPr>
            <a:picLocks/>
          </p:cNvPicPr>
          <p:nvPr/>
        </p:nvPicPr>
        <p:blipFill>
          <a:blip r:embed="rId5"/>
          <a:stretch>
            <a:fillRect/>
          </a:stretch>
        </p:blipFill>
        <p:spPr>
          <a:xfrm>
            <a:off x="4885682" y="2689726"/>
            <a:ext cx="3236976" cy="3236976"/>
          </a:xfrm>
          <a:prstGeom prst="rect">
            <a:avLst/>
          </a:prstGeom>
        </p:spPr>
      </p:pic>
      <p:sp>
        <p:nvSpPr>
          <p:cNvPr id="25" name="TextBox 24">
            <a:extLst>
              <a:ext uri="{FF2B5EF4-FFF2-40B4-BE49-F238E27FC236}">
                <a16:creationId xmlns:a16="http://schemas.microsoft.com/office/drawing/2014/main" id="{F7D4F7C4-04AE-B547-938A-EB684F872BEA}"/>
              </a:ext>
            </a:extLst>
          </p:cNvPr>
          <p:cNvSpPr txBox="1"/>
          <p:nvPr/>
        </p:nvSpPr>
        <p:spPr>
          <a:xfrm>
            <a:off x="1600753" y="1727248"/>
            <a:ext cx="4828026" cy="646331"/>
          </a:xfrm>
          <a:prstGeom prst="rect">
            <a:avLst/>
          </a:prstGeom>
          <a:noFill/>
          <a:ln>
            <a:noFill/>
          </a:ln>
        </p:spPr>
        <p:txBody>
          <a:bodyPr wrap="square" rtlCol="0">
            <a:spAutoFit/>
          </a:bodyPr>
          <a:lstStyle/>
          <a:p>
            <a:r>
              <a:rPr lang="en-US" b="1" dirty="0">
                <a:solidFill>
                  <a:schemeClr val="bg1"/>
                </a:solidFill>
              </a:rPr>
              <a:t>Best Random Forest Accuracy:	70.43%	</a:t>
            </a:r>
          </a:p>
          <a:p>
            <a:r>
              <a:rPr lang="en-US" b="1" dirty="0">
                <a:solidFill>
                  <a:schemeClr val="bg1"/>
                </a:solidFill>
              </a:rPr>
              <a:t>Best </a:t>
            </a:r>
            <a:r>
              <a:rPr lang="en-US" b="1" dirty="0" err="1">
                <a:solidFill>
                  <a:schemeClr val="bg1"/>
                </a:solidFill>
              </a:rPr>
              <a:t>Xgboost</a:t>
            </a:r>
            <a:r>
              <a:rPr lang="en-US" b="1" dirty="0">
                <a:solidFill>
                  <a:schemeClr val="bg1"/>
                </a:solidFill>
              </a:rPr>
              <a:t> Accuracy:		69.97%</a:t>
            </a:r>
          </a:p>
        </p:txBody>
      </p:sp>
      <p:sp>
        <p:nvSpPr>
          <p:cNvPr id="26" name="TextBox 25">
            <a:extLst>
              <a:ext uri="{FF2B5EF4-FFF2-40B4-BE49-F238E27FC236}">
                <a16:creationId xmlns:a16="http://schemas.microsoft.com/office/drawing/2014/main" id="{6DADABA7-971F-194F-B11D-D4CB211BB1C0}"/>
              </a:ext>
            </a:extLst>
          </p:cNvPr>
          <p:cNvSpPr txBox="1"/>
          <p:nvPr/>
        </p:nvSpPr>
        <p:spPr>
          <a:xfrm>
            <a:off x="7170056" y="758951"/>
            <a:ext cx="3735921" cy="1614627"/>
          </a:xfrm>
          <a:prstGeom prst="rect">
            <a:avLst/>
          </a:prstGeom>
          <a:solidFill>
            <a:schemeClr val="accent4"/>
          </a:solidFill>
        </p:spPr>
        <p:txBody>
          <a:bodyPr wrap="square" rtlCol="0">
            <a:noAutofit/>
          </a:bodyPr>
          <a:lstStyle/>
          <a:p>
            <a:r>
              <a:rPr lang="en-US" b="1" dirty="0">
                <a:solidFill>
                  <a:schemeClr val="bg1"/>
                </a:solidFill>
              </a:rPr>
              <a:t>Top 3 Amenities (Phase 2):</a:t>
            </a:r>
          </a:p>
          <a:p>
            <a:endParaRPr lang="en-US" b="1" dirty="0">
              <a:solidFill>
                <a:schemeClr val="bg1"/>
              </a:solidFill>
            </a:endParaRPr>
          </a:p>
          <a:p>
            <a:r>
              <a:rPr lang="en-US" b="1" dirty="0">
                <a:solidFill>
                  <a:schemeClr val="bg1"/>
                </a:solidFill>
              </a:rPr>
              <a:t>TV:						15.0%</a:t>
            </a:r>
          </a:p>
          <a:p>
            <a:r>
              <a:rPr lang="en-US" b="1" dirty="0">
                <a:solidFill>
                  <a:schemeClr val="bg1"/>
                </a:solidFill>
              </a:rPr>
              <a:t>Family/Kid Friendly:		5.17%</a:t>
            </a:r>
          </a:p>
          <a:p>
            <a:r>
              <a:rPr lang="en-US" b="1" dirty="0">
                <a:solidFill>
                  <a:schemeClr val="bg1"/>
                </a:solidFill>
              </a:rPr>
              <a:t>Lock on Bedroom Door	:	4.36%</a:t>
            </a:r>
          </a:p>
        </p:txBody>
      </p:sp>
    </p:spTree>
    <p:extLst>
      <p:ext uri="{BB962C8B-B14F-4D97-AF65-F5344CB8AC3E}">
        <p14:creationId xmlns:p14="http://schemas.microsoft.com/office/powerpoint/2010/main" val="460628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7CED20-0955-6140-AA9F-06DC47916520}"/>
              </a:ext>
            </a:extLst>
          </p:cNvPr>
          <p:cNvSpPr>
            <a:spLocks noGrp="1"/>
          </p:cNvSpPr>
          <p:nvPr>
            <p:ph type="title"/>
          </p:nvPr>
        </p:nvSpPr>
        <p:spPr>
          <a:xfrm>
            <a:off x="1604255" y="918578"/>
            <a:ext cx="8983489" cy="1000978"/>
          </a:xfrm>
        </p:spPr>
        <p:txBody>
          <a:bodyPr>
            <a:normAutofit/>
          </a:bodyPr>
          <a:lstStyle/>
          <a:p>
            <a:r>
              <a:rPr lang="en-US" b="1" dirty="0"/>
              <a:t>Washington DC</a:t>
            </a:r>
          </a:p>
        </p:txBody>
      </p:sp>
      <p:pic>
        <p:nvPicPr>
          <p:cNvPr id="3" name="Picture 2">
            <a:extLst>
              <a:ext uri="{FF2B5EF4-FFF2-40B4-BE49-F238E27FC236}">
                <a16:creationId xmlns:a16="http://schemas.microsoft.com/office/drawing/2014/main" id="{9834F2C6-96F8-5A46-B7AB-FB46D82E410C}"/>
              </a:ext>
            </a:extLst>
          </p:cNvPr>
          <p:cNvPicPr>
            <a:picLocks/>
          </p:cNvPicPr>
          <p:nvPr/>
        </p:nvPicPr>
        <p:blipFill>
          <a:blip r:embed="rId2"/>
          <a:stretch>
            <a:fillRect/>
          </a:stretch>
        </p:blipFill>
        <p:spPr>
          <a:xfrm>
            <a:off x="1279019" y="4808112"/>
            <a:ext cx="3218688" cy="2029968"/>
          </a:xfrm>
          <a:prstGeom prst="rect">
            <a:avLst/>
          </a:prstGeom>
        </p:spPr>
      </p:pic>
      <p:pic>
        <p:nvPicPr>
          <p:cNvPr id="4" name="Picture 3">
            <a:extLst>
              <a:ext uri="{FF2B5EF4-FFF2-40B4-BE49-F238E27FC236}">
                <a16:creationId xmlns:a16="http://schemas.microsoft.com/office/drawing/2014/main" id="{D1B4634B-434E-1C42-AE24-23F59FB717BF}"/>
              </a:ext>
            </a:extLst>
          </p:cNvPr>
          <p:cNvPicPr>
            <a:picLocks/>
          </p:cNvPicPr>
          <p:nvPr/>
        </p:nvPicPr>
        <p:blipFill>
          <a:blip r:embed="rId3"/>
          <a:stretch>
            <a:fillRect/>
          </a:stretch>
        </p:blipFill>
        <p:spPr>
          <a:xfrm>
            <a:off x="1279019" y="2524665"/>
            <a:ext cx="3218688" cy="2029968"/>
          </a:xfrm>
          <a:prstGeom prst="rect">
            <a:avLst/>
          </a:prstGeom>
        </p:spPr>
      </p:pic>
      <p:pic>
        <p:nvPicPr>
          <p:cNvPr id="15" name="Picture 14">
            <a:extLst>
              <a:ext uri="{FF2B5EF4-FFF2-40B4-BE49-F238E27FC236}">
                <a16:creationId xmlns:a16="http://schemas.microsoft.com/office/drawing/2014/main" id="{E2983AA8-2B57-BD42-9AF7-68FAFB2B6F8E}"/>
              </a:ext>
            </a:extLst>
          </p:cNvPr>
          <p:cNvPicPr>
            <a:picLocks noChangeAspect="1"/>
          </p:cNvPicPr>
          <p:nvPr/>
        </p:nvPicPr>
        <p:blipFill>
          <a:blip r:embed="rId4"/>
          <a:stretch>
            <a:fillRect/>
          </a:stretch>
        </p:blipFill>
        <p:spPr>
          <a:xfrm>
            <a:off x="8525687" y="2525443"/>
            <a:ext cx="3656531" cy="3564460"/>
          </a:xfrm>
          <a:prstGeom prst="rect">
            <a:avLst/>
          </a:prstGeom>
        </p:spPr>
      </p:pic>
      <p:pic>
        <p:nvPicPr>
          <p:cNvPr id="17" name="Picture 16">
            <a:extLst>
              <a:ext uri="{FF2B5EF4-FFF2-40B4-BE49-F238E27FC236}">
                <a16:creationId xmlns:a16="http://schemas.microsoft.com/office/drawing/2014/main" id="{412C1715-7E53-E64C-9094-0F981CAEB364}"/>
              </a:ext>
            </a:extLst>
          </p:cNvPr>
          <p:cNvPicPr>
            <a:picLocks/>
          </p:cNvPicPr>
          <p:nvPr/>
        </p:nvPicPr>
        <p:blipFill>
          <a:blip r:embed="rId5"/>
          <a:stretch>
            <a:fillRect/>
          </a:stretch>
        </p:blipFill>
        <p:spPr>
          <a:xfrm>
            <a:off x="4893209" y="2689185"/>
            <a:ext cx="3236976" cy="3236976"/>
          </a:xfrm>
          <a:prstGeom prst="rect">
            <a:avLst/>
          </a:prstGeom>
        </p:spPr>
      </p:pic>
      <p:sp>
        <p:nvSpPr>
          <p:cNvPr id="21" name="TextBox 20">
            <a:extLst>
              <a:ext uri="{FF2B5EF4-FFF2-40B4-BE49-F238E27FC236}">
                <a16:creationId xmlns:a16="http://schemas.microsoft.com/office/drawing/2014/main" id="{DA752FDB-367F-D047-ADBA-BF2645C2F027}"/>
              </a:ext>
            </a:extLst>
          </p:cNvPr>
          <p:cNvSpPr txBox="1"/>
          <p:nvPr/>
        </p:nvSpPr>
        <p:spPr>
          <a:xfrm>
            <a:off x="1600753" y="1727248"/>
            <a:ext cx="4828026" cy="646331"/>
          </a:xfrm>
          <a:prstGeom prst="rect">
            <a:avLst/>
          </a:prstGeom>
          <a:noFill/>
          <a:ln>
            <a:noFill/>
          </a:ln>
        </p:spPr>
        <p:txBody>
          <a:bodyPr wrap="square" rtlCol="0">
            <a:spAutoFit/>
          </a:bodyPr>
          <a:lstStyle/>
          <a:p>
            <a:r>
              <a:rPr lang="en-US" b="1" dirty="0">
                <a:solidFill>
                  <a:schemeClr val="bg1"/>
                </a:solidFill>
              </a:rPr>
              <a:t>Best Random Forest Accuracy:	64.10%</a:t>
            </a:r>
          </a:p>
          <a:p>
            <a:r>
              <a:rPr lang="en-US" b="1" dirty="0">
                <a:solidFill>
                  <a:schemeClr val="bg1"/>
                </a:solidFill>
              </a:rPr>
              <a:t>Best </a:t>
            </a:r>
            <a:r>
              <a:rPr lang="en-US" b="1" dirty="0" err="1">
                <a:solidFill>
                  <a:schemeClr val="bg1"/>
                </a:solidFill>
              </a:rPr>
              <a:t>Xgboost</a:t>
            </a:r>
            <a:r>
              <a:rPr lang="en-US" b="1" dirty="0">
                <a:solidFill>
                  <a:schemeClr val="bg1"/>
                </a:solidFill>
              </a:rPr>
              <a:t> Accuracy:		63.19%</a:t>
            </a:r>
          </a:p>
        </p:txBody>
      </p:sp>
      <p:sp>
        <p:nvSpPr>
          <p:cNvPr id="22" name="TextBox 21">
            <a:extLst>
              <a:ext uri="{FF2B5EF4-FFF2-40B4-BE49-F238E27FC236}">
                <a16:creationId xmlns:a16="http://schemas.microsoft.com/office/drawing/2014/main" id="{A17C9E13-1904-A749-A367-AC7928D46B21}"/>
              </a:ext>
            </a:extLst>
          </p:cNvPr>
          <p:cNvSpPr txBox="1"/>
          <p:nvPr/>
        </p:nvSpPr>
        <p:spPr>
          <a:xfrm>
            <a:off x="7170056" y="758951"/>
            <a:ext cx="3735921" cy="1614627"/>
          </a:xfrm>
          <a:prstGeom prst="rect">
            <a:avLst/>
          </a:prstGeom>
          <a:solidFill>
            <a:schemeClr val="accent4"/>
          </a:solidFill>
        </p:spPr>
        <p:txBody>
          <a:bodyPr wrap="square" rtlCol="0">
            <a:noAutofit/>
          </a:bodyPr>
          <a:lstStyle/>
          <a:p>
            <a:r>
              <a:rPr lang="en-US" b="1" dirty="0">
                <a:solidFill>
                  <a:schemeClr val="bg1"/>
                </a:solidFill>
              </a:rPr>
              <a:t>Top 3 Amenities (Phase 2):</a:t>
            </a:r>
          </a:p>
          <a:p>
            <a:endParaRPr lang="en-US" b="1" dirty="0">
              <a:solidFill>
                <a:schemeClr val="bg1"/>
              </a:solidFill>
            </a:endParaRPr>
          </a:p>
          <a:p>
            <a:r>
              <a:rPr lang="en-US" b="1" dirty="0">
                <a:solidFill>
                  <a:schemeClr val="bg1"/>
                </a:solidFill>
              </a:rPr>
              <a:t>TV:						6.12%</a:t>
            </a:r>
          </a:p>
          <a:p>
            <a:r>
              <a:rPr lang="en-US" b="1" dirty="0">
                <a:solidFill>
                  <a:schemeClr val="bg1"/>
                </a:solidFill>
              </a:rPr>
              <a:t>Family/Kid Friendly		4.48%</a:t>
            </a:r>
          </a:p>
          <a:p>
            <a:r>
              <a:rPr lang="en-US" b="1" dirty="0">
                <a:solidFill>
                  <a:schemeClr val="bg1"/>
                </a:solidFill>
              </a:rPr>
              <a:t>Gym:					3.15%</a:t>
            </a:r>
          </a:p>
        </p:txBody>
      </p:sp>
    </p:spTree>
    <p:extLst>
      <p:ext uri="{BB962C8B-B14F-4D97-AF65-F5344CB8AC3E}">
        <p14:creationId xmlns:p14="http://schemas.microsoft.com/office/powerpoint/2010/main" val="1500844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7CED20-0955-6140-AA9F-06DC47916520}"/>
              </a:ext>
            </a:extLst>
          </p:cNvPr>
          <p:cNvSpPr>
            <a:spLocks noGrp="1"/>
          </p:cNvSpPr>
          <p:nvPr>
            <p:ph type="title"/>
          </p:nvPr>
        </p:nvSpPr>
        <p:spPr>
          <a:xfrm>
            <a:off x="1604255" y="946395"/>
            <a:ext cx="8983489" cy="1000978"/>
          </a:xfrm>
        </p:spPr>
        <p:txBody>
          <a:bodyPr>
            <a:normAutofit/>
          </a:bodyPr>
          <a:lstStyle/>
          <a:p>
            <a:r>
              <a:rPr lang="en-US" b="1" dirty="0"/>
              <a:t>Los Angeles</a:t>
            </a:r>
          </a:p>
        </p:txBody>
      </p:sp>
      <p:pic>
        <p:nvPicPr>
          <p:cNvPr id="3" name="Picture 2">
            <a:extLst>
              <a:ext uri="{FF2B5EF4-FFF2-40B4-BE49-F238E27FC236}">
                <a16:creationId xmlns:a16="http://schemas.microsoft.com/office/drawing/2014/main" id="{8B805067-DB62-044E-AE2E-DA57BB94DB9E}"/>
              </a:ext>
            </a:extLst>
          </p:cNvPr>
          <p:cNvPicPr>
            <a:picLocks/>
          </p:cNvPicPr>
          <p:nvPr/>
        </p:nvPicPr>
        <p:blipFill>
          <a:blip r:embed="rId2"/>
          <a:stretch>
            <a:fillRect/>
          </a:stretch>
        </p:blipFill>
        <p:spPr>
          <a:xfrm>
            <a:off x="1279019" y="4826640"/>
            <a:ext cx="3218688" cy="2029968"/>
          </a:xfrm>
          <a:prstGeom prst="rect">
            <a:avLst/>
          </a:prstGeom>
        </p:spPr>
      </p:pic>
      <p:pic>
        <p:nvPicPr>
          <p:cNvPr id="4" name="Picture 3">
            <a:extLst>
              <a:ext uri="{FF2B5EF4-FFF2-40B4-BE49-F238E27FC236}">
                <a16:creationId xmlns:a16="http://schemas.microsoft.com/office/drawing/2014/main" id="{F8269C2D-86AD-9747-9BFB-CD92168B101D}"/>
              </a:ext>
            </a:extLst>
          </p:cNvPr>
          <p:cNvPicPr>
            <a:picLocks/>
          </p:cNvPicPr>
          <p:nvPr/>
        </p:nvPicPr>
        <p:blipFill>
          <a:blip r:embed="rId3"/>
          <a:stretch>
            <a:fillRect/>
          </a:stretch>
        </p:blipFill>
        <p:spPr>
          <a:xfrm>
            <a:off x="1285859" y="2526526"/>
            <a:ext cx="3218688" cy="2029968"/>
          </a:xfrm>
          <a:prstGeom prst="rect">
            <a:avLst/>
          </a:prstGeom>
        </p:spPr>
      </p:pic>
      <p:pic>
        <p:nvPicPr>
          <p:cNvPr id="11" name="Picture 10">
            <a:extLst>
              <a:ext uri="{FF2B5EF4-FFF2-40B4-BE49-F238E27FC236}">
                <a16:creationId xmlns:a16="http://schemas.microsoft.com/office/drawing/2014/main" id="{680922F9-4CA0-5245-B630-12B5A0AA5873}"/>
              </a:ext>
            </a:extLst>
          </p:cNvPr>
          <p:cNvPicPr>
            <a:picLocks noChangeAspect="1"/>
          </p:cNvPicPr>
          <p:nvPr/>
        </p:nvPicPr>
        <p:blipFill>
          <a:blip r:embed="rId4"/>
          <a:stretch>
            <a:fillRect/>
          </a:stretch>
        </p:blipFill>
        <p:spPr>
          <a:xfrm>
            <a:off x="8525814" y="2515241"/>
            <a:ext cx="3666186" cy="3574202"/>
          </a:xfrm>
          <a:prstGeom prst="rect">
            <a:avLst/>
          </a:prstGeom>
        </p:spPr>
      </p:pic>
      <p:pic>
        <p:nvPicPr>
          <p:cNvPr id="13" name="Picture 12">
            <a:extLst>
              <a:ext uri="{FF2B5EF4-FFF2-40B4-BE49-F238E27FC236}">
                <a16:creationId xmlns:a16="http://schemas.microsoft.com/office/drawing/2014/main" id="{816C4B52-D016-264D-8421-0C7E1B38B26C}"/>
              </a:ext>
            </a:extLst>
          </p:cNvPr>
          <p:cNvPicPr>
            <a:picLocks/>
          </p:cNvPicPr>
          <p:nvPr/>
        </p:nvPicPr>
        <p:blipFill>
          <a:blip r:embed="rId5"/>
          <a:stretch>
            <a:fillRect/>
          </a:stretch>
        </p:blipFill>
        <p:spPr>
          <a:xfrm>
            <a:off x="4896692" y="2683854"/>
            <a:ext cx="3236976" cy="3236976"/>
          </a:xfrm>
          <a:prstGeom prst="rect">
            <a:avLst/>
          </a:prstGeom>
        </p:spPr>
      </p:pic>
      <p:sp>
        <p:nvSpPr>
          <p:cNvPr id="20" name="TextBox 19">
            <a:extLst>
              <a:ext uri="{FF2B5EF4-FFF2-40B4-BE49-F238E27FC236}">
                <a16:creationId xmlns:a16="http://schemas.microsoft.com/office/drawing/2014/main" id="{E19295EF-A6D3-F844-804C-0BBA8F141B05}"/>
              </a:ext>
            </a:extLst>
          </p:cNvPr>
          <p:cNvSpPr txBox="1"/>
          <p:nvPr/>
        </p:nvSpPr>
        <p:spPr>
          <a:xfrm>
            <a:off x="1600753" y="1727248"/>
            <a:ext cx="4828026" cy="646331"/>
          </a:xfrm>
          <a:prstGeom prst="rect">
            <a:avLst/>
          </a:prstGeom>
          <a:noFill/>
          <a:ln>
            <a:noFill/>
          </a:ln>
        </p:spPr>
        <p:txBody>
          <a:bodyPr wrap="square" rtlCol="0">
            <a:spAutoFit/>
          </a:bodyPr>
          <a:lstStyle/>
          <a:p>
            <a:r>
              <a:rPr lang="en-US" b="1" dirty="0">
                <a:solidFill>
                  <a:schemeClr val="bg1"/>
                </a:solidFill>
              </a:rPr>
              <a:t>Best Random Forest Accuracy:	69.36%</a:t>
            </a:r>
          </a:p>
          <a:p>
            <a:r>
              <a:rPr lang="en-US" b="1" dirty="0">
                <a:solidFill>
                  <a:schemeClr val="bg1"/>
                </a:solidFill>
              </a:rPr>
              <a:t>Best </a:t>
            </a:r>
            <a:r>
              <a:rPr lang="en-US" b="1" dirty="0" err="1">
                <a:solidFill>
                  <a:schemeClr val="bg1"/>
                </a:solidFill>
              </a:rPr>
              <a:t>Xgboost</a:t>
            </a:r>
            <a:r>
              <a:rPr lang="en-US" b="1" dirty="0">
                <a:solidFill>
                  <a:schemeClr val="bg1"/>
                </a:solidFill>
              </a:rPr>
              <a:t> Accuracy:		70.49%</a:t>
            </a:r>
          </a:p>
        </p:txBody>
      </p:sp>
      <p:sp>
        <p:nvSpPr>
          <p:cNvPr id="21" name="TextBox 20">
            <a:extLst>
              <a:ext uri="{FF2B5EF4-FFF2-40B4-BE49-F238E27FC236}">
                <a16:creationId xmlns:a16="http://schemas.microsoft.com/office/drawing/2014/main" id="{8B26DEC7-4436-874F-B877-803FEDF86CAA}"/>
              </a:ext>
            </a:extLst>
          </p:cNvPr>
          <p:cNvSpPr txBox="1"/>
          <p:nvPr/>
        </p:nvSpPr>
        <p:spPr>
          <a:xfrm>
            <a:off x="7170056" y="758951"/>
            <a:ext cx="3735921" cy="1614627"/>
          </a:xfrm>
          <a:prstGeom prst="rect">
            <a:avLst/>
          </a:prstGeom>
          <a:solidFill>
            <a:schemeClr val="accent4"/>
          </a:solidFill>
        </p:spPr>
        <p:txBody>
          <a:bodyPr wrap="square" rtlCol="0">
            <a:noAutofit/>
          </a:bodyPr>
          <a:lstStyle/>
          <a:p>
            <a:r>
              <a:rPr lang="en-US" b="1" dirty="0">
                <a:solidFill>
                  <a:schemeClr val="bg1"/>
                </a:solidFill>
              </a:rPr>
              <a:t>Top 3 Amenities (Phase 2):</a:t>
            </a:r>
          </a:p>
          <a:p>
            <a:endParaRPr lang="en-US" b="1" dirty="0">
              <a:solidFill>
                <a:schemeClr val="bg1"/>
              </a:solidFill>
            </a:endParaRPr>
          </a:p>
          <a:p>
            <a:r>
              <a:rPr lang="en-US" b="1" dirty="0">
                <a:solidFill>
                  <a:schemeClr val="bg1"/>
                </a:solidFill>
              </a:rPr>
              <a:t>TV						4.92%</a:t>
            </a:r>
          </a:p>
          <a:p>
            <a:r>
              <a:rPr lang="en-US" b="1" dirty="0">
                <a:solidFill>
                  <a:schemeClr val="bg1"/>
                </a:solidFill>
              </a:rPr>
              <a:t>Family/Kid Friendly:		4.45%</a:t>
            </a:r>
          </a:p>
          <a:p>
            <a:r>
              <a:rPr lang="en-US" b="1" dirty="0">
                <a:solidFill>
                  <a:schemeClr val="bg1"/>
                </a:solidFill>
              </a:rPr>
              <a:t>Lock on Bedroom Door	:	2.34%</a:t>
            </a:r>
          </a:p>
        </p:txBody>
      </p:sp>
    </p:spTree>
    <p:extLst>
      <p:ext uri="{BB962C8B-B14F-4D97-AF65-F5344CB8AC3E}">
        <p14:creationId xmlns:p14="http://schemas.microsoft.com/office/powerpoint/2010/main" val="1433820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7CED20-0955-6140-AA9F-06DC47916520}"/>
              </a:ext>
            </a:extLst>
          </p:cNvPr>
          <p:cNvSpPr>
            <a:spLocks noGrp="1"/>
          </p:cNvSpPr>
          <p:nvPr>
            <p:ph type="title"/>
          </p:nvPr>
        </p:nvSpPr>
        <p:spPr>
          <a:xfrm>
            <a:off x="1604255" y="966839"/>
            <a:ext cx="8983489" cy="1000978"/>
          </a:xfrm>
        </p:spPr>
        <p:txBody>
          <a:bodyPr>
            <a:normAutofit/>
          </a:bodyPr>
          <a:lstStyle/>
          <a:p>
            <a:r>
              <a:rPr lang="en-US" b="1" dirty="0"/>
              <a:t>New Orleans</a:t>
            </a:r>
          </a:p>
        </p:txBody>
      </p:sp>
      <p:pic>
        <p:nvPicPr>
          <p:cNvPr id="3" name="Picture 2">
            <a:extLst>
              <a:ext uri="{FF2B5EF4-FFF2-40B4-BE49-F238E27FC236}">
                <a16:creationId xmlns:a16="http://schemas.microsoft.com/office/drawing/2014/main" id="{E8EB44DA-B0F4-7F49-B676-6665B3AB557D}"/>
              </a:ext>
            </a:extLst>
          </p:cNvPr>
          <p:cNvPicPr>
            <a:picLocks/>
          </p:cNvPicPr>
          <p:nvPr/>
        </p:nvPicPr>
        <p:blipFill>
          <a:blip r:embed="rId2"/>
          <a:stretch>
            <a:fillRect/>
          </a:stretch>
        </p:blipFill>
        <p:spPr>
          <a:xfrm>
            <a:off x="1275381" y="2526526"/>
            <a:ext cx="3218688" cy="2029968"/>
          </a:xfrm>
          <a:prstGeom prst="rect">
            <a:avLst/>
          </a:prstGeom>
        </p:spPr>
      </p:pic>
      <p:pic>
        <p:nvPicPr>
          <p:cNvPr id="6" name="Picture 5">
            <a:extLst>
              <a:ext uri="{FF2B5EF4-FFF2-40B4-BE49-F238E27FC236}">
                <a16:creationId xmlns:a16="http://schemas.microsoft.com/office/drawing/2014/main" id="{2F018B59-3FF2-8348-BC86-6043AD908663}"/>
              </a:ext>
            </a:extLst>
          </p:cNvPr>
          <p:cNvPicPr>
            <a:picLocks/>
          </p:cNvPicPr>
          <p:nvPr/>
        </p:nvPicPr>
        <p:blipFill>
          <a:blip r:embed="rId3"/>
          <a:stretch>
            <a:fillRect/>
          </a:stretch>
        </p:blipFill>
        <p:spPr>
          <a:xfrm>
            <a:off x="1275381" y="4826640"/>
            <a:ext cx="3218688" cy="2029968"/>
          </a:xfrm>
          <a:prstGeom prst="rect">
            <a:avLst/>
          </a:prstGeom>
        </p:spPr>
      </p:pic>
      <p:pic>
        <p:nvPicPr>
          <p:cNvPr id="11" name="Picture 10">
            <a:extLst>
              <a:ext uri="{FF2B5EF4-FFF2-40B4-BE49-F238E27FC236}">
                <a16:creationId xmlns:a16="http://schemas.microsoft.com/office/drawing/2014/main" id="{790D3099-602C-5943-BD21-207D4FDF683C}"/>
              </a:ext>
            </a:extLst>
          </p:cNvPr>
          <p:cNvPicPr>
            <a:picLocks noChangeAspect="1"/>
          </p:cNvPicPr>
          <p:nvPr/>
        </p:nvPicPr>
        <p:blipFill rotWithShape="1">
          <a:blip r:embed="rId4"/>
          <a:srcRect t="36841" r="38365"/>
          <a:stretch/>
        </p:blipFill>
        <p:spPr>
          <a:xfrm>
            <a:off x="8614473" y="2510911"/>
            <a:ext cx="3589077" cy="3578992"/>
          </a:xfrm>
          <a:prstGeom prst="rect">
            <a:avLst/>
          </a:prstGeom>
        </p:spPr>
      </p:pic>
      <p:pic>
        <p:nvPicPr>
          <p:cNvPr id="13" name="Picture 12">
            <a:extLst>
              <a:ext uri="{FF2B5EF4-FFF2-40B4-BE49-F238E27FC236}">
                <a16:creationId xmlns:a16="http://schemas.microsoft.com/office/drawing/2014/main" id="{4FB431B4-E4A6-7942-9D29-B90DDAFD81C6}"/>
              </a:ext>
            </a:extLst>
          </p:cNvPr>
          <p:cNvPicPr>
            <a:picLocks/>
          </p:cNvPicPr>
          <p:nvPr/>
        </p:nvPicPr>
        <p:blipFill>
          <a:blip r:embed="rId5"/>
          <a:stretch>
            <a:fillRect/>
          </a:stretch>
        </p:blipFill>
        <p:spPr>
          <a:xfrm>
            <a:off x="4935783" y="2689726"/>
            <a:ext cx="3236976" cy="3236976"/>
          </a:xfrm>
          <a:prstGeom prst="rect">
            <a:avLst/>
          </a:prstGeom>
        </p:spPr>
      </p:pic>
      <p:sp>
        <p:nvSpPr>
          <p:cNvPr id="20" name="TextBox 19">
            <a:extLst>
              <a:ext uri="{FF2B5EF4-FFF2-40B4-BE49-F238E27FC236}">
                <a16:creationId xmlns:a16="http://schemas.microsoft.com/office/drawing/2014/main" id="{EC55485C-9723-5A48-9965-F4AF4A542A76}"/>
              </a:ext>
            </a:extLst>
          </p:cNvPr>
          <p:cNvSpPr txBox="1"/>
          <p:nvPr/>
        </p:nvSpPr>
        <p:spPr>
          <a:xfrm>
            <a:off x="1600753" y="1727248"/>
            <a:ext cx="4828026" cy="646331"/>
          </a:xfrm>
          <a:prstGeom prst="rect">
            <a:avLst/>
          </a:prstGeom>
          <a:noFill/>
          <a:ln>
            <a:noFill/>
          </a:ln>
        </p:spPr>
        <p:txBody>
          <a:bodyPr wrap="square" rtlCol="0">
            <a:spAutoFit/>
          </a:bodyPr>
          <a:lstStyle/>
          <a:p>
            <a:r>
              <a:rPr lang="en-US" b="1" dirty="0">
                <a:solidFill>
                  <a:schemeClr val="bg1"/>
                </a:solidFill>
              </a:rPr>
              <a:t>Best Random Forest Accuracy:	57.28%</a:t>
            </a:r>
          </a:p>
          <a:p>
            <a:r>
              <a:rPr lang="en-US" b="1" dirty="0">
                <a:solidFill>
                  <a:schemeClr val="bg1"/>
                </a:solidFill>
              </a:rPr>
              <a:t>Best </a:t>
            </a:r>
            <a:r>
              <a:rPr lang="en-US" b="1" dirty="0" err="1">
                <a:solidFill>
                  <a:schemeClr val="bg1"/>
                </a:solidFill>
              </a:rPr>
              <a:t>Xgboost</a:t>
            </a:r>
            <a:r>
              <a:rPr lang="en-US" b="1" dirty="0">
                <a:solidFill>
                  <a:schemeClr val="bg1"/>
                </a:solidFill>
              </a:rPr>
              <a:t>:				61.10%</a:t>
            </a:r>
          </a:p>
        </p:txBody>
      </p:sp>
      <p:sp>
        <p:nvSpPr>
          <p:cNvPr id="21" name="TextBox 20">
            <a:extLst>
              <a:ext uri="{FF2B5EF4-FFF2-40B4-BE49-F238E27FC236}">
                <a16:creationId xmlns:a16="http://schemas.microsoft.com/office/drawing/2014/main" id="{8D9CBF2F-54DB-1A43-9560-F3722FF1F706}"/>
              </a:ext>
            </a:extLst>
          </p:cNvPr>
          <p:cNvSpPr txBox="1"/>
          <p:nvPr/>
        </p:nvSpPr>
        <p:spPr>
          <a:xfrm>
            <a:off x="7170056" y="758951"/>
            <a:ext cx="3735921" cy="1614627"/>
          </a:xfrm>
          <a:prstGeom prst="rect">
            <a:avLst/>
          </a:prstGeom>
          <a:solidFill>
            <a:schemeClr val="accent4"/>
          </a:solidFill>
        </p:spPr>
        <p:txBody>
          <a:bodyPr wrap="square" rtlCol="0">
            <a:noAutofit/>
          </a:bodyPr>
          <a:lstStyle/>
          <a:p>
            <a:r>
              <a:rPr lang="en-US" b="1" dirty="0">
                <a:solidFill>
                  <a:schemeClr val="bg1"/>
                </a:solidFill>
              </a:rPr>
              <a:t>Top 3 Amenities (Phase 2):</a:t>
            </a:r>
          </a:p>
          <a:p>
            <a:endParaRPr lang="en-US" b="1" dirty="0">
              <a:solidFill>
                <a:schemeClr val="bg1"/>
              </a:solidFill>
            </a:endParaRPr>
          </a:p>
          <a:p>
            <a:r>
              <a:rPr lang="en-US" b="1" dirty="0">
                <a:solidFill>
                  <a:schemeClr val="bg1"/>
                </a:solidFill>
              </a:rPr>
              <a:t>Elevator					6.54%</a:t>
            </a:r>
          </a:p>
          <a:p>
            <a:r>
              <a:rPr lang="en-US" b="1" dirty="0">
                <a:solidFill>
                  <a:schemeClr val="bg1"/>
                </a:solidFill>
              </a:rPr>
              <a:t>Pets live on this property:	4.43%</a:t>
            </a:r>
          </a:p>
          <a:p>
            <a:r>
              <a:rPr lang="en-US" b="1" dirty="0">
                <a:solidFill>
                  <a:schemeClr val="bg1"/>
                </a:solidFill>
              </a:rPr>
              <a:t>Cable TV:				3.91%</a:t>
            </a:r>
          </a:p>
        </p:txBody>
      </p:sp>
    </p:spTree>
    <p:extLst>
      <p:ext uri="{BB962C8B-B14F-4D97-AF65-F5344CB8AC3E}">
        <p14:creationId xmlns:p14="http://schemas.microsoft.com/office/powerpoint/2010/main" val="5439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7CED20-0955-6140-AA9F-06DC47916520}"/>
              </a:ext>
            </a:extLst>
          </p:cNvPr>
          <p:cNvSpPr>
            <a:spLocks noGrp="1"/>
          </p:cNvSpPr>
          <p:nvPr>
            <p:ph type="title"/>
          </p:nvPr>
        </p:nvSpPr>
        <p:spPr>
          <a:xfrm>
            <a:off x="1604255" y="909721"/>
            <a:ext cx="8983489" cy="1000978"/>
          </a:xfrm>
        </p:spPr>
        <p:txBody>
          <a:bodyPr>
            <a:normAutofit/>
          </a:bodyPr>
          <a:lstStyle/>
          <a:p>
            <a:r>
              <a:rPr lang="en-US" b="1" dirty="0"/>
              <a:t>Portland</a:t>
            </a:r>
          </a:p>
        </p:txBody>
      </p:sp>
      <p:pic>
        <p:nvPicPr>
          <p:cNvPr id="4" name="Picture 3">
            <a:extLst>
              <a:ext uri="{FF2B5EF4-FFF2-40B4-BE49-F238E27FC236}">
                <a16:creationId xmlns:a16="http://schemas.microsoft.com/office/drawing/2014/main" id="{5EBFBD61-9745-024C-88F6-102E2E3F918D}"/>
              </a:ext>
            </a:extLst>
          </p:cNvPr>
          <p:cNvPicPr>
            <a:picLocks noChangeAspect="1"/>
          </p:cNvPicPr>
          <p:nvPr/>
        </p:nvPicPr>
        <p:blipFill>
          <a:blip r:embed="rId2"/>
          <a:stretch>
            <a:fillRect/>
          </a:stretch>
        </p:blipFill>
        <p:spPr>
          <a:xfrm>
            <a:off x="1279018" y="4777351"/>
            <a:ext cx="3218688" cy="2138870"/>
          </a:xfrm>
          <a:prstGeom prst="rect">
            <a:avLst/>
          </a:prstGeom>
        </p:spPr>
      </p:pic>
      <p:pic>
        <p:nvPicPr>
          <p:cNvPr id="7" name="Picture 6">
            <a:extLst>
              <a:ext uri="{FF2B5EF4-FFF2-40B4-BE49-F238E27FC236}">
                <a16:creationId xmlns:a16="http://schemas.microsoft.com/office/drawing/2014/main" id="{C096869B-15DC-014D-B140-8AC03159825D}"/>
              </a:ext>
            </a:extLst>
          </p:cNvPr>
          <p:cNvPicPr>
            <a:picLocks noChangeAspect="1"/>
          </p:cNvPicPr>
          <p:nvPr/>
        </p:nvPicPr>
        <p:blipFill>
          <a:blip r:embed="rId3"/>
          <a:stretch>
            <a:fillRect/>
          </a:stretch>
        </p:blipFill>
        <p:spPr>
          <a:xfrm>
            <a:off x="1279018" y="2526526"/>
            <a:ext cx="3218688" cy="2051913"/>
          </a:xfrm>
          <a:prstGeom prst="rect">
            <a:avLst/>
          </a:prstGeom>
        </p:spPr>
      </p:pic>
      <p:pic>
        <p:nvPicPr>
          <p:cNvPr id="9" name="Picture 8">
            <a:extLst>
              <a:ext uri="{FF2B5EF4-FFF2-40B4-BE49-F238E27FC236}">
                <a16:creationId xmlns:a16="http://schemas.microsoft.com/office/drawing/2014/main" id="{2026947F-8F0F-4049-BF6D-1944DB0BF486}"/>
              </a:ext>
            </a:extLst>
          </p:cNvPr>
          <p:cNvPicPr>
            <a:picLocks noChangeAspect="1"/>
          </p:cNvPicPr>
          <p:nvPr/>
        </p:nvPicPr>
        <p:blipFill>
          <a:blip r:embed="rId4"/>
          <a:stretch>
            <a:fillRect/>
          </a:stretch>
        </p:blipFill>
        <p:spPr>
          <a:xfrm>
            <a:off x="8525814" y="2513825"/>
            <a:ext cx="3666186" cy="3573872"/>
          </a:xfrm>
          <a:prstGeom prst="rect">
            <a:avLst/>
          </a:prstGeom>
        </p:spPr>
      </p:pic>
      <p:pic>
        <p:nvPicPr>
          <p:cNvPr id="11" name="Picture 10">
            <a:extLst>
              <a:ext uri="{FF2B5EF4-FFF2-40B4-BE49-F238E27FC236}">
                <a16:creationId xmlns:a16="http://schemas.microsoft.com/office/drawing/2014/main" id="{9F24B3E1-3A79-8945-A4D7-BB7B976AD1CD}"/>
              </a:ext>
            </a:extLst>
          </p:cNvPr>
          <p:cNvPicPr>
            <a:picLocks/>
          </p:cNvPicPr>
          <p:nvPr/>
        </p:nvPicPr>
        <p:blipFill>
          <a:blip r:embed="rId5"/>
          <a:stretch>
            <a:fillRect/>
          </a:stretch>
        </p:blipFill>
        <p:spPr>
          <a:xfrm>
            <a:off x="4893272" y="2682273"/>
            <a:ext cx="3236976" cy="3236976"/>
          </a:xfrm>
          <a:prstGeom prst="rect">
            <a:avLst/>
          </a:prstGeom>
        </p:spPr>
      </p:pic>
      <p:sp>
        <p:nvSpPr>
          <p:cNvPr id="18" name="TextBox 17">
            <a:extLst>
              <a:ext uri="{FF2B5EF4-FFF2-40B4-BE49-F238E27FC236}">
                <a16:creationId xmlns:a16="http://schemas.microsoft.com/office/drawing/2014/main" id="{0FBD6E16-468B-C446-A135-7CE3C78C59A5}"/>
              </a:ext>
            </a:extLst>
          </p:cNvPr>
          <p:cNvSpPr txBox="1"/>
          <p:nvPr/>
        </p:nvSpPr>
        <p:spPr>
          <a:xfrm>
            <a:off x="1600753" y="1727248"/>
            <a:ext cx="4828026" cy="646331"/>
          </a:xfrm>
          <a:prstGeom prst="rect">
            <a:avLst/>
          </a:prstGeom>
          <a:noFill/>
          <a:ln>
            <a:noFill/>
          </a:ln>
        </p:spPr>
        <p:txBody>
          <a:bodyPr wrap="square" rtlCol="0">
            <a:spAutoFit/>
          </a:bodyPr>
          <a:lstStyle/>
          <a:p>
            <a:r>
              <a:rPr lang="en-US" b="1" dirty="0">
                <a:solidFill>
                  <a:schemeClr val="bg1"/>
                </a:solidFill>
              </a:rPr>
              <a:t>Best Random Forest Accuracy:	72.76%</a:t>
            </a:r>
          </a:p>
          <a:p>
            <a:r>
              <a:rPr lang="en-US" b="1" dirty="0">
                <a:solidFill>
                  <a:schemeClr val="bg1"/>
                </a:solidFill>
              </a:rPr>
              <a:t>Best </a:t>
            </a:r>
            <a:r>
              <a:rPr lang="en-US" b="1" dirty="0" err="1">
                <a:solidFill>
                  <a:schemeClr val="bg1"/>
                </a:solidFill>
              </a:rPr>
              <a:t>Xgboost</a:t>
            </a:r>
            <a:r>
              <a:rPr lang="en-US" b="1" dirty="0">
                <a:solidFill>
                  <a:schemeClr val="bg1"/>
                </a:solidFill>
              </a:rPr>
              <a:t>:				71.69%</a:t>
            </a:r>
          </a:p>
        </p:txBody>
      </p:sp>
      <p:sp>
        <p:nvSpPr>
          <p:cNvPr id="19" name="TextBox 18">
            <a:extLst>
              <a:ext uri="{FF2B5EF4-FFF2-40B4-BE49-F238E27FC236}">
                <a16:creationId xmlns:a16="http://schemas.microsoft.com/office/drawing/2014/main" id="{F760F11E-AC57-314D-B3AD-0163328D77E6}"/>
              </a:ext>
            </a:extLst>
          </p:cNvPr>
          <p:cNvSpPr txBox="1"/>
          <p:nvPr/>
        </p:nvSpPr>
        <p:spPr>
          <a:xfrm>
            <a:off x="7170056" y="758951"/>
            <a:ext cx="3735921" cy="1614627"/>
          </a:xfrm>
          <a:prstGeom prst="rect">
            <a:avLst/>
          </a:prstGeom>
          <a:solidFill>
            <a:schemeClr val="accent4"/>
          </a:solidFill>
        </p:spPr>
        <p:txBody>
          <a:bodyPr wrap="square" rtlCol="0">
            <a:noAutofit/>
          </a:bodyPr>
          <a:lstStyle/>
          <a:p>
            <a:r>
              <a:rPr lang="en-US" b="1" dirty="0">
                <a:solidFill>
                  <a:schemeClr val="bg1"/>
                </a:solidFill>
              </a:rPr>
              <a:t>Top 3 Amenities (Phase 2):</a:t>
            </a:r>
          </a:p>
          <a:p>
            <a:endParaRPr lang="en-US" b="1" dirty="0">
              <a:solidFill>
                <a:schemeClr val="bg1"/>
              </a:solidFill>
            </a:endParaRPr>
          </a:p>
          <a:p>
            <a:r>
              <a:rPr lang="en-US" b="1" dirty="0">
                <a:solidFill>
                  <a:schemeClr val="bg1"/>
                </a:solidFill>
              </a:rPr>
              <a:t>Elevator:					6.17%</a:t>
            </a:r>
          </a:p>
          <a:p>
            <a:r>
              <a:rPr lang="en-US" b="1" dirty="0">
                <a:solidFill>
                  <a:schemeClr val="bg1"/>
                </a:solidFill>
              </a:rPr>
              <a:t>TV:						4.55%</a:t>
            </a:r>
          </a:p>
          <a:p>
            <a:r>
              <a:rPr lang="en-US" b="1" dirty="0">
                <a:solidFill>
                  <a:schemeClr val="bg1"/>
                </a:solidFill>
              </a:rPr>
              <a:t>Family/Kid Friendly:		4.31%</a:t>
            </a:r>
          </a:p>
        </p:txBody>
      </p:sp>
    </p:spTree>
    <p:extLst>
      <p:ext uri="{BB962C8B-B14F-4D97-AF65-F5344CB8AC3E}">
        <p14:creationId xmlns:p14="http://schemas.microsoft.com/office/powerpoint/2010/main" val="4020219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7CED20-0955-6140-AA9F-06DC47916520}"/>
              </a:ext>
            </a:extLst>
          </p:cNvPr>
          <p:cNvSpPr>
            <a:spLocks noGrp="1"/>
          </p:cNvSpPr>
          <p:nvPr>
            <p:ph type="title"/>
          </p:nvPr>
        </p:nvSpPr>
        <p:spPr>
          <a:xfrm>
            <a:off x="1604255" y="966839"/>
            <a:ext cx="8983489" cy="1000978"/>
          </a:xfrm>
        </p:spPr>
        <p:txBody>
          <a:bodyPr>
            <a:normAutofit/>
          </a:bodyPr>
          <a:lstStyle/>
          <a:p>
            <a:r>
              <a:rPr lang="en-US" b="1" dirty="0"/>
              <a:t>San Francisco</a:t>
            </a:r>
          </a:p>
        </p:txBody>
      </p:sp>
      <p:pic>
        <p:nvPicPr>
          <p:cNvPr id="7" name="Content Placeholder 6">
            <a:extLst>
              <a:ext uri="{FF2B5EF4-FFF2-40B4-BE49-F238E27FC236}">
                <a16:creationId xmlns:a16="http://schemas.microsoft.com/office/drawing/2014/main" id="{C4A0C3C4-54B9-FA49-8129-9F36A6F41C03}"/>
              </a:ext>
            </a:extLst>
          </p:cNvPr>
          <p:cNvPicPr>
            <a:picLocks noGrp="1"/>
          </p:cNvPicPr>
          <p:nvPr>
            <p:ph idx="1"/>
          </p:nvPr>
        </p:nvPicPr>
        <p:blipFill>
          <a:blip r:embed="rId2"/>
          <a:stretch>
            <a:fillRect/>
          </a:stretch>
        </p:blipFill>
        <p:spPr>
          <a:xfrm>
            <a:off x="1279017" y="4828032"/>
            <a:ext cx="3218688" cy="2029968"/>
          </a:xfrm>
          <a:prstGeom prst="rect">
            <a:avLst/>
          </a:prstGeom>
        </p:spPr>
      </p:pic>
      <p:pic>
        <p:nvPicPr>
          <p:cNvPr id="4" name="Picture 3">
            <a:extLst>
              <a:ext uri="{FF2B5EF4-FFF2-40B4-BE49-F238E27FC236}">
                <a16:creationId xmlns:a16="http://schemas.microsoft.com/office/drawing/2014/main" id="{DE44D446-3D34-444C-BEA6-1BB49C038740}"/>
              </a:ext>
            </a:extLst>
          </p:cNvPr>
          <p:cNvPicPr>
            <a:picLocks/>
          </p:cNvPicPr>
          <p:nvPr/>
        </p:nvPicPr>
        <p:blipFill>
          <a:blip r:embed="rId3"/>
          <a:stretch>
            <a:fillRect/>
          </a:stretch>
        </p:blipFill>
        <p:spPr>
          <a:xfrm>
            <a:off x="1279017" y="2526526"/>
            <a:ext cx="3218688" cy="2029968"/>
          </a:xfrm>
          <a:prstGeom prst="rect">
            <a:avLst/>
          </a:prstGeom>
        </p:spPr>
      </p:pic>
      <p:pic>
        <p:nvPicPr>
          <p:cNvPr id="9" name="Picture 8">
            <a:extLst>
              <a:ext uri="{FF2B5EF4-FFF2-40B4-BE49-F238E27FC236}">
                <a16:creationId xmlns:a16="http://schemas.microsoft.com/office/drawing/2014/main" id="{0678172F-0A14-8E46-889D-8687C0AB754D}"/>
              </a:ext>
            </a:extLst>
          </p:cNvPr>
          <p:cNvPicPr>
            <a:picLocks noChangeAspect="1"/>
          </p:cNvPicPr>
          <p:nvPr/>
        </p:nvPicPr>
        <p:blipFill>
          <a:blip r:embed="rId4"/>
          <a:stretch>
            <a:fillRect/>
          </a:stretch>
        </p:blipFill>
        <p:spPr>
          <a:xfrm>
            <a:off x="8538099" y="2526526"/>
            <a:ext cx="3661813" cy="3563377"/>
          </a:xfrm>
          <a:prstGeom prst="rect">
            <a:avLst/>
          </a:prstGeom>
        </p:spPr>
      </p:pic>
      <p:pic>
        <p:nvPicPr>
          <p:cNvPr id="11" name="Picture 10">
            <a:extLst>
              <a:ext uri="{FF2B5EF4-FFF2-40B4-BE49-F238E27FC236}">
                <a16:creationId xmlns:a16="http://schemas.microsoft.com/office/drawing/2014/main" id="{5A3C2AD4-95DA-1944-BF38-B85810BF17A1}"/>
              </a:ext>
            </a:extLst>
          </p:cNvPr>
          <p:cNvPicPr>
            <a:picLocks/>
          </p:cNvPicPr>
          <p:nvPr/>
        </p:nvPicPr>
        <p:blipFill>
          <a:blip r:embed="rId5"/>
          <a:stretch>
            <a:fillRect/>
          </a:stretch>
        </p:blipFill>
        <p:spPr>
          <a:xfrm>
            <a:off x="4899414" y="2689726"/>
            <a:ext cx="3236976" cy="3236976"/>
          </a:xfrm>
          <a:prstGeom prst="rect">
            <a:avLst/>
          </a:prstGeom>
        </p:spPr>
      </p:pic>
      <p:sp>
        <p:nvSpPr>
          <p:cNvPr id="21" name="TextBox 20">
            <a:extLst>
              <a:ext uri="{FF2B5EF4-FFF2-40B4-BE49-F238E27FC236}">
                <a16:creationId xmlns:a16="http://schemas.microsoft.com/office/drawing/2014/main" id="{C7C7FAC8-2D6A-A341-8A68-D71E5393F4D8}"/>
              </a:ext>
            </a:extLst>
          </p:cNvPr>
          <p:cNvSpPr txBox="1"/>
          <p:nvPr/>
        </p:nvSpPr>
        <p:spPr>
          <a:xfrm>
            <a:off x="1615267" y="1727248"/>
            <a:ext cx="4828026" cy="646331"/>
          </a:xfrm>
          <a:prstGeom prst="rect">
            <a:avLst/>
          </a:prstGeom>
          <a:noFill/>
          <a:ln>
            <a:noFill/>
          </a:ln>
        </p:spPr>
        <p:txBody>
          <a:bodyPr wrap="square" rtlCol="0">
            <a:spAutoFit/>
          </a:bodyPr>
          <a:lstStyle/>
          <a:p>
            <a:r>
              <a:rPr lang="en-US" b="1" dirty="0">
                <a:solidFill>
                  <a:schemeClr val="bg1"/>
                </a:solidFill>
              </a:rPr>
              <a:t>Best Random Forest Accuracy:	69.94%</a:t>
            </a:r>
          </a:p>
          <a:p>
            <a:r>
              <a:rPr lang="en-US" b="1" dirty="0">
                <a:solidFill>
                  <a:schemeClr val="bg1"/>
                </a:solidFill>
              </a:rPr>
              <a:t>Best </a:t>
            </a:r>
            <a:r>
              <a:rPr lang="en-US" b="1" dirty="0" err="1">
                <a:solidFill>
                  <a:schemeClr val="bg1"/>
                </a:solidFill>
              </a:rPr>
              <a:t>Xgboost</a:t>
            </a:r>
            <a:r>
              <a:rPr lang="en-US" b="1" dirty="0">
                <a:solidFill>
                  <a:schemeClr val="bg1"/>
                </a:solidFill>
              </a:rPr>
              <a:t> Accuracy:		69.59%</a:t>
            </a:r>
          </a:p>
        </p:txBody>
      </p:sp>
      <p:sp>
        <p:nvSpPr>
          <p:cNvPr id="22" name="TextBox 21">
            <a:extLst>
              <a:ext uri="{FF2B5EF4-FFF2-40B4-BE49-F238E27FC236}">
                <a16:creationId xmlns:a16="http://schemas.microsoft.com/office/drawing/2014/main" id="{F794D234-D11F-C341-BED8-C9EC77AB9612}"/>
              </a:ext>
            </a:extLst>
          </p:cNvPr>
          <p:cNvSpPr txBox="1"/>
          <p:nvPr/>
        </p:nvSpPr>
        <p:spPr>
          <a:xfrm>
            <a:off x="7170056" y="758951"/>
            <a:ext cx="3735921" cy="1614627"/>
          </a:xfrm>
          <a:prstGeom prst="rect">
            <a:avLst/>
          </a:prstGeom>
          <a:solidFill>
            <a:schemeClr val="accent4"/>
          </a:solidFill>
        </p:spPr>
        <p:txBody>
          <a:bodyPr wrap="square" rtlCol="0">
            <a:noAutofit/>
          </a:bodyPr>
          <a:lstStyle/>
          <a:p>
            <a:r>
              <a:rPr lang="en-US" b="1" dirty="0">
                <a:solidFill>
                  <a:schemeClr val="bg1"/>
                </a:solidFill>
              </a:rPr>
              <a:t>Top 3 Amenities (Phase 2):</a:t>
            </a:r>
          </a:p>
          <a:p>
            <a:endParaRPr lang="en-US" b="1" dirty="0">
              <a:solidFill>
                <a:schemeClr val="bg1"/>
              </a:solidFill>
            </a:endParaRPr>
          </a:p>
          <a:p>
            <a:r>
              <a:rPr lang="en-US" b="1" dirty="0">
                <a:solidFill>
                  <a:schemeClr val="bg1"/>
                </a:solidFill>
              </a:rPr>
              <a:t>Elevator in Building:		7.32%</a:t>
            </a:r>
          </a:p>
          <a:p>
            <a:r>
              <a:rPr lang="en-US" b="1" dirty="0">
                <a:solidFill>
                  <a:schemeClr val="bg1"/>
                </a:solidFill>
              </a:rPr>
              <a:t>Cable TV:				5.69%</a:t>
            </a:r>
          </a:p>
          <a:p>
            <a:r>
              <a:rPr lang="en-US" b="1" dirty="0">
                <a:solidFill>
                  <a:schemeClr val="bg1"/>
                </a:solidFill>
              </a:rPr>
              <a:t>Family/Kid Friendly		3.87%</a:t>
            </a:r>
          </a:p>
        </p:txBody>
      </p:sp>
    </p:spTree>
    <p:extLst>
      <p:ext uri="{BB962C8B-B14F-4D97-AF65-F5344CB8AC3E}">
        <p14:creationId xmlns:p14="http://schemas.microsoft.com/office/powerpoint/2010/main" val="1968051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7" name="Rectangle 26">
            <a:extLst>
              <a:ext uri="{FF2B5EF4-FFF2-40B4-BE49-F238E27FC236}">
                <a16:creationId xmlns:a16="http://schemas.microsoft.com/office/drawing/2014/main" id="{827C386B-FBEE-434F-B519-2A935AF42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6085C62-ADF2-4CC0-B14D-F4B678F11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34EF5D1-2322-4C79-BA38-EDD477732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16784" y="758952"/>
            <a:ext cx="278312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2F8DB60-5988-614C-A6ED-F1E00E2F5193}"/>
              </a:ext>
            </a:extLst>
          </p:cNvPr>
          <p:cNvSpPr>
            <a:spLocks noGrp="1"/>
          </p:cNvSpPr>
          <p:nvPr>
            <p:ph type="title"/>
          </p:nvPr>
        </p:nvSpPr>
        <p:spPr>
          <a:xfrm>
            <a:off x="1516351" y="772833"/>
            <a:ext cx="6597678" cy="3840384"/>
          </a:xfrm>
        </p:spPr>
        <p:txBody>
          <a:bodyPr vert="horz" lIns="91440" tIns="45720" rIns="91440" bIns="45720" rtlCol="0" anchor="b">
            <a:normAutofit/>
          </a:bodyPr>
          <a:lstStyle/>
          <a:p>
            <a:r>
              <a:rPr lang="en-US" sz="6000" spc="-100" dirty="0">
                <a:solidFill>
                  <a:schemeClr val="tx1"/>
                </a:solidFill>
              </a:rPr>
              <a:t>Question</a:t>
            </a:r>
          </a:p>
        </p:txBody>
      </p:sp>
      <p:sp>
        <p:nvSpPr>
          <p:cNvPr id="3" name="Content Placeholder 2">
            <a:extLst>
              <a:ext uri="{FF2B5EF4-FFF2-40B4-BE49-F238E27FC236}">
                <a16:creationId xmlns:a16="http://schemas.microsoft.com/office/drawing/2014/main" id="{E7385A39-0316-0A4A-9B68-E5099CE94462}"/>
              </a:ext>
            </a:extLst>
          </p:cNvPr>
          <p:cNvSpPr>
            <a:spLocks noGrp="1"/>
          </p:cNvSpPr>
          <p:nvPr>
            <p:ph idx="1"/>
          </p:nvPr>
        </p:nvSpPr>
        <p:spPr>
          <a:xfrm>
            <a:off x="1524009" y="4613218"/>
            <a:ext cx="6590020" cy="1490566"/>
          </a:xfrm>
        </p:spPr>
        <p:txBody>
          <a:bodyPr vert="horz" lIns="91440" tIns="45720" rIns="91440" bIns="45720" rtlCol="0" anchor="t">
            <a:normAutofit/>
          </a:bodyPr>
          <a:lstStyle/>
          <a:p>
            <a:pPr marL="0" indent="0">
              <a:buNone/>
            </a:pPr>
            <a:r>
              <a:rPr lang="en-US" sz="3200" b="1" dirty="0">
                <a:solidFill>
                  <a:schemeClr val="accent1"/>
                </a:solidFill>
              </a:rPr>
              <a:t>Which are the most important factors when pricing an Airbnb?</a:t>
            </a:r>
          </a:p>
        </p:txBody>
      </p:sp>
    </p:spTree>
    <p:extLst>
      <p:ext uri="{BB962C8B-B14F-4D97-AF65-F5344CB8AC3E}">
        <p14:creationId xmlns:p14="http://schemas.microsoft.com/office/powerpoint/2010/main" val="79078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7CED20-0955-6140-AA9F-06DC47916520}"/>
              </a:ext>
            </a:extLst>
          </p:cNvPr>
          <p:cNvSpPr>
            <a:spLocks noGrp="1"/>
          </p:cNvSpPr>
          <p:nvPr>
            <p:ph type="title"/>
          </p:nvPr>
        </p:nvSpPr>
        <p:spPr>
          <a:xfrm>
            <a:off x="1604255" y="860179"/>
            <a:ext cx="8983489" cy="1000978"/>
          </a:xfrm>
        </p:spPr>
        <p:txBody>
          <a:bodyPr>
            <a:normAutofit/>
          </a:bodyPr>
          <a:lstStyle/>
          <a:p>
            <a:r>
              <a:rPr lang="en-US" b="1" dirty="0"/>
              <a:t>Seattle</a:t>
            </a:r>
          </a:p>
        </p:txBody>
      </p:sp>
      <p:pic>
        <p:nvPicPr>
          <p:cNvPr id="3" name="Picture 2">
            <a:extLst>
              <a:ext uri="{FF2B5EF4-FFF2-40B4-BE49-F238E27FC236}">
                <a16:creationId xmlns:a16="http://schemas.microsoft.com/office/drawing/2014/main" id="{E161354D-1A4B-2F44-898F-57AD6E08FD55}"/>
              </a:ext>
            </a:extLst>
          </p:cNvPr>
          <p:cNvPicPr>
            <a:picLocks/>
          </p:cNvPicPr>
          <p:nvPr/>
        </p:nvPicPr>
        <p:blipFill>
          <a:blip r:embed="rId2"/>
          <a:stretch>
            <a:fillRect/>
          </a:stretch>
        </p:blipFill>
        <p:spPr>
          <a:xfrm>
            <a:off x="1279018" y="2526525"/>
            <a:ext cx="3218688" cy="2029968"/>
          </a:xfrm>
          <a:prstGeom prst="rect">
            <a:avLst/>
          </a:prstGeom>
        </p:spPr>
      </p:pic>
      <p:pic>
        <p:nvPicPr>
          <p:cNvPr id="6" name="Picture 5">
            <a:extLst>
              <a:ext uri="{FF2B5EF4-FFF2-40B4-BE49-F238E27FC236}">
                <a16:creationId xmlns:a16="http://schemas.microsoft.com/office/drawing/2014/main" id="{DC3FA50C-AB1A-C94F-B619-5FE592B80FF6}"/>
              </a:ext>
            </a:extLst>
          </p:cNvPr>
          <p:cNvPicPr>
            <a:picLocks/>
          </p:cNvPicPr>
          <p:nvPr/>
        </p:nvPicPr>
        <p:blipFill>
          <a:blip r:embed="rId3"/>
          <a:stretch>
            <a:fillRect/>
          </a:stretch>
        </p:blipFill>
        <p:spPr>
          <a:xfrm>
            <a:off x="1279018" y="4828032"/>
            <a:ext cx="3218688" cy="2029968"/>
          </a:xfrm>
          <a:prstGeom prst="rect">
            <a:avLst/>
          </a:prstGeom>
        </p:spPr>
      </p:pic>
      <p:pic>
        <p:nvPicPr>
          <p:cNvPr id="15" name="Picture 14">
            <a:extLst>
              <a:ext uri="{FF2B5EF4-FFF2-40B4-BE49-F238E27FC236}">
                <a16:creationId xmlns:a16="http://schemas.microsoft.com/office/drawing/2014/main" id="{00316B19-5D1E-ED4D-9743-F9C63BFDC3EF}"/>
              </a:ext>
            </a:extLst>
          </p:cNvPr>
          <p:cNvPicPr>
            <a:picLocks noChangeAspect="1"/>
          </p:cNvPicPr>
          <p:nvPr/>
        </p:nvPicPr>
        <p:blipFill>
          <a:blip r:embed="rId4"/>
          <a:stretch>
            <a:fillRect/>
          </a:stretch>
        </p:blipFill>
        <p:spPr>
          <a:xfrm>
            <a:off x="8523871" y="2526525"/>
            <a:ext cx="3668129" cy="3576096"/>
          </a:xfrm>
          <a:prstGeom prst="rect">
            <a:avLst/>
          </a:prstGeom>
        </p:spPr>
      </p:pic>
      <p:pic>
        <p:nvPicPr>
          <p:cNvPr id="11" name="Picture 10">
            <a:extLst>
              <a:ext uri="{FF2B5EF4-FFF2-40B4-BE49-F238E27FC236}">
                <a16:creationId xmlns:a16="http://schemas.microsoft.com/office/drawing/2014/main" id="{5FFDC378-5D4B-4A4A-911D-966B7A380E5E}"/>
              </a:ext>
            </a:extLst>
          </p:cNvPr>
          <p:cNvPicPr>
            <a:picLocks/>
          </p:cNvPicPr>
          <p:nvPr/>
        </p:nvPicPr>
        <p:blipFill>
          <a:blip r:embed="rId5"/>
          <a:stretch>
            <a:fillRect/>
          </a:stretch>
        </p:blipFill>
        <p:spPr>
          <a:xfrm>
            <a:off x="4892300" y="2689726"/>
            <a:ext cx="3236976" cy="3236976"/>
          </a:xfrm>
          <a:prstGeom prst="rect">
            <a:avLst/>
          </a:prstGeom>
        </p:spPr>
      </p:pic>
      <p:sp>
        <p:nvSpPr>
          <p:cNvPr id="20" name="TextBox 19">
            <a:extLst>
              <a:ext uri="{FF2B5EF4-FFF2-40B4-BE49-F238E27FC236}">
                <a16:creationId xmlns:a16="http://schemas.microsoft.com/office/drawing/2014/main" id="{A56A4949-A398-0A40-BEC4-43E2E1B4EE44}"/>
              </a:ext>
            </a:extLst>
          </p:cNvPr>
          <p:cNvSpPr txBox="1"/>
          <p:nvPr/>
        </p:nvSpPr>
        <p:spPr>
          <a:xfrm>
            <a:off x="1600753" y="1727248"/>
            <a:ext cx="4828026" cy="646331"/>
          </a:xfrm>
          <a:prstGeom prst="rect">
            <a:avLst/>
          </a:prstGeom>
          <a:noFill/>
          <a:ln>
            <a:noFill/>
          </a:ln>
        </p:spPr>
        <p:txBody>
          <a:bodyPr wrap="square" rtlCol="0">
            <a:spAutoFit/>
          </a:bodyPr>
          <a:lstStyle/>
          <a:p>
            <a:r>
              <a:rPr lang="en-US" b="1" dirty="0">
                <a:solidFill>
                  <a:schemeClr val="bg1"/>
                </a:solidFill>
              </a:rPr>
              <a:t>Best Random Forest Accuracy:	56.72%</a:t>
            </a:r>
          </a:p>
          <a:p>
            <a:r>
              <a:rPr lang="en-US" b="1" dirty="0">
                <a:solidFill>
                  <a:schemeClr val="bg1"/>
                </a:solidFill>
              </a:rPr>
              <a:t>Best </a:t>
            </a:r>
            <a:r>
              <a:rPr lang="en-US" b="1" dirty="0" err="1">
                <a:solidFill>
                  <a:schemeClr val="bg1"/>
                </a:solidFill>
              </a:rPr>
              <a:t>Xgboost</a:t>
            </a:r>
            <a:r>
              <a:rPr lang="en-US" b="1" dirty="0">
                <a:solidFill>
                  <a:schemeClr val="bg1"/>
                </a:solidFill>
              </a:rPr>
              <a:t> Accuracy:		58.89%</a:t>
            </a:r>
          </a:p>
        </p:txBody>
      </p:sp>
      <p:sp>
        <p:nvSpPr>
          <p:cNvPr id="21" name="TextBox 20">
            <a:extLst>
              <a:ext uri="{FF2B5EF4-FFF2-40B4-BE49-F238E27FC236}">
                <a16:creationId xmlns:a16="http://schemas.microsoft.com/office/drawing/2014/main" id="{EBBC673E-8C51-754A-9722-A2EA1236B1C3}"/>
              </a:ext>
            </a:extLst>
          </p:cNvPr>
          <p:cNvSpPr txBox="1"/>
          <p:nvPr/>
        </p:nvSpPr>
        <p:spPr>
          <a:xfrm>
            <a:off x="7170056" y="758951"/>
            <a:ext cx="3735921" cy="1614627"/>
          </a:xfrm>
          <a:prstGeom prst="rect">
            <a:avLst/>
          </a:prstGeom>
          <a:solidFill>
            <a:schemeClr val="accent4"/>
          </a:solidFill>
        </p:spPr>
        <p:txBody>
          <a:bodyPr wrap="square" rtlCol="0">
            <a:noAutofit/>
          </a:bodyPr>
          <a:lstStyle/>
          <a:p>
            <a:r>
              <a:rPr lang="en-US" b="1" dirty="0">
                <a:solidFill>
                  <a:schemeClr val="bg1"/>
                </a:solidFill>
              </a:rPr>
              <a:t>Top 3 Amenities (Phase 2):</a:t>
            </a:r>
          </a:p>
          <a:p>
            <a:endParaRPr lang="en-US" b="1" dirty="0">
              <a:solidFill>
                <a:schemeClr val="bg1"/>
              </a:solidFill>
            </a:endParaRPr>
          </a:p>
          <a:p>
            <a:r>
              <a:rPr lang="en-US" b="1" dirty="0">
                <a:solidFill>
                  <a:schemeClr val="bg1"/>
                </a:solidFill>
              </a:rPr>
              <a:t>TV:						7.01%</a:t>
            </a:r>
          </a:p>
          <a:p>
            <a:r>
              <a:rPr lang="en-US" b="1" dirty="0">
                <a:solidFill>
                  <a:schemeClr val="bg1"/>
                </a:solidFill>
              </a:rPr>
              <a:t>Family/Kid Friendly:		3.77%</a:t>
            </a:r>
          </a:p>
          <a:p>
            <a:r>
              <a:rPr lang="en-US" b="1" dirty="0">
                <a:solidFill>
                  <a:schemeClr val="bg1"/>
                </a:solidFill>
              </a:rPr>
              <a:t>Lock on Bedroom Door	:	2.43%</a:t>
            </a:r>
          </a:p>
        </p:txBody>
      </p:sp>
    </p:spTree>
    <p:extLst>
      <p:ext uri="{BB962C8B-B14F-4D97-AF65-F5344CB8AC3E}">
        <p14:creationId xmlns:p14="http://schemas.microsoft.com/office/powerpoint/2010/main" val="376222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F667870-302E-444B-8BA4-735DA87EBCC0}"/>
              </a:ext>
            </a:extLst>
          </p:cNvPr>
          <p:cNvSpPr>
            <a:spLocks noGrp="1"/>
          </p:cNvSpPr>
          <p:nvPr>
            <p:ph type="title"/>
          </p:nvPr>
        </p:nvSpPr>
        <p:spPr>
          <a:xfrm>
            <a:off x="8895775" y="1123837"/>
            <a:ext cx="2947482" cy="4601183"/>
          </a:xfrm>
        </p:spPr>
        <p:txBody>
          <a:bodyPr>
            <a:normAutofit/>
          </a:bodyPr>
          <a:lstStyle/>
          <a:p>
            <a:r>
              <a:rPr lang="en-US"/>
              <a:t>Upcoming Possibilities</a:t>
            </a:r>
            <a:endParaRPr lang="en-US" dirty="0"/>
          </a:p>
        </p:txBody>
      </p:sp>
      <p:graphicFrame>
        <p:nvGraphicFramePr>
          <p:cNvPr id="5" name="Content Placeholder 2">
            <a:extLst>
              <a:ext uri="{FF2B5EF4-FFF2-40B4-BE49-F238E27FC236}">
                <a16:creationId xmlns:a16="http://schemas.microsoft.com/office/drawing/2014/main" id="{956E60DE-BCF3-4213-B59F-B2A14F2753FF}"/>
              </a:ext>
            </a:extLst>
          </p:cNvPr>
          <p:cNvGraphicFramePr>
            <a:graphicFrameLocks noGrp="1"/>
          </p:cNvGraphicFramePr>
          <p:nvPr>
            <p:ph idx="1"/>
            <p:extLst>
              <p:ext uri="{D42A27DB-BD31-4B8C-83A1-F6EECF244321}">
                <p14:modId xmlns:p14="http://schemas.microsoft.com/office/powerpoint/2010/main" val="408945752"/>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3523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F667870-302E-444B-8BA4-735DA87EBCC0}"/>
              </a:ext>
            </a:extLst>
          </p:cNvPr>
          <p:cNvSpPr>
            <a:spLocks noGrp="1"/>
          </p:cNvSpPr>
          <p:nvPr>
            <p:ph type="title"/>
          </p:nvPr>
        </p:nvSpPr>
        <p:spPr>
          <a:xfrm>
            <a:off x="8895775" y="1123837"/>
            <a:ext cx="2947482" cy="4601183"/>
          </a:xfrm>
        </p:spPr>
        <p:txBody>
          <a:bodyPr>
            <a:normAutofit/>
          </a:bodyPr>
          <a:lstStyle/>
          <a:p>
            <a:r>
              <a:rPr lang="en-US" dirty="0"/>
              <a:t>Thanks for taking a look!</a:t>
            </a:r>
          </a:p>
        </p:txBody>
      </p:sp>
      <p:sp>
        <p:nvSpPr>
          <p:cNvPr id="3" name="Content Placeholder 2">
            <a:extLst>
              <a:ext uri="{FF2B5EF4-FFF2-40B4-BE49-F238E27FC236}">
                <a16:creationId xmlns:a16="http://schemas.microsoft.com/office/drawing/2014/main" id="{0023A6C0-99F6-224A-B006-AA7FE8A43238}"/>
              </a:ext>
            </a:extLst>
          </p:cNvPr>
          <p:cNvSpPr>
            <a:spLocks noGrp="1"/>
          </p:cNvSpPr>
          <p:nvPr>
            <p:ph idx="1"/>
          </p:nvPr>
        </p:nvSpPr>
        <p:spPr>
          <a:xfrm>
            <a:off x="855852" y="868680"/>
            <a:ext cx="7315200" cy="5120640"/>
          </a:xfrm>
        </p:spPr>
        <p:txBody>
          <a:bodyPr/>
          <a:lstStyle/>
          <a:p>
            <a:r>
              <a:rPr lang="en-US" dirty="0"/>
              <a:t>A special thanks to </a:t>
            </a:r>
            <a:r>
              <a:rPr lang="en-US" dirty="0" err="1"/>
              <a:t>InsideAirbnb</a:t>
            </a:r>
            <a:r>
              <a:rPr lang="en-US" dirty="0"/>
              <a:t> for keeping their data open!</a:t>
            </a:r>
          </a:p>
          <a:p>
            <a:pPr lvl="1"/>
            <a:r>
              <a:rPr lang="en-US" dirty="0"/>
              <a:t>http://</a:t>
            </a:r>
            <a:r>
              <a:rPr lang="en-US" dirty="0" err="1"/>
              <a:t>insideairbnb.com</a:t>
            </a:r>
            <a:endParaRPr lang="en-US" dirty="0"/>
          </a:p>
        </p:txBody>
      </p:sp>
    </p:spTree>
    <p:extLst>
      <p:ext uri="{BB962C8B-B14F-4D97-AF65-F5344CB8AC3E}">
        <p14:creationId xmlns:p14="http://schemas.microsoft.com/office/powerpoint/2010/main" val="27858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DB8-8EC6-7B4A-9ADF-9C7D8B620705}"/>
              </a:ext>
            </a:extLst>
          </p:cNvPr>
          <p:cNvSpPr>
            <a:spLocks noGrp="1"/>
          </p:cNvSpPr>
          <p:nvPr>
            <p:ph type="title"/>
          </p:nvPr>
        </p:nvSpPr>
        <p:spPr/>
        <p:txBody>
          <a:bodyPr>
            <a:normAutofit/>
          </a:bodyPr>
          <a:lstStyle/>
          <a:p>
            <a:r>
              <a:rPr lang="en-US" sz="4400" dirty="0"/>
              <a:t>Why is this question important?</a:t>
            </a:r>
          </a:p>
        </p:txBody>
      </p:sp>
      <p:sp>
        <p:nvSpPr>
          <p:cNvPr id="3" name="Content Placeholder 2">
            <a:extLst>
              <a:ext uri="{FF2B5EF4-FFF2-40B4-BE49-F238E27FC236}">
                <a16:creationId xmlns:a16="http://schemas.microsoft.com/office/drawing/2014/main" id="{B791019C-8B97-604D-BB64-DB8E108748AD}"/>
              </a:ext>
            </a:extLst>
          </p:cNvPr>
          <p:cNvSpPr>
            <a:spLocks noGrp="1"/>
          </p:cNvSpPr>
          <p:nvPr>
            <p:ph idx="1"/>
          </p:nvPr>
        </p:nvSpPr>
        <p:spPr>
          <a:xfrm>
            <a:off x="3756379" y="959557"/>
            <a:ext cx="7329310" cy="1524766"/>
          </a:xfrm>
        </p:spPr>
        <p:txBody>
          <a:bodyPr>
            <a:normAutofit/>
          </a:bodyPr>
          <a:lstStyle/>
          <a:p>
            <a:r>
              <a:rPr lang="en-US" dirty="0"/>
              <a:t>With the rise of Airbnb, the job of pricing vacation rentals in large cities is shifting from massive hotel chains or agents to people with one or two properties and little domain knowledge.</a:t>
            </a:r>
          </a:p>
        </p:txBody>
      </p:sp>
      <p:graphicFrame>
        <p:nvGraphicFramePr>
          <p:cNvPr id="5" name="Diagram 4">
            <a:extLst>
              <a:ext uri="{FF2B5EF4-FFF2-40B4-BE49-F238E27FC236}">
                <a16:creationId xmlns:a16="http://schemas.microsoft.com/office/drawing/2014/main" id="{9E12B993-8144-8540-93A3-9AA64D62A2A2}"/>
              </a:ext>
            </a:extLst>
          </p:cNvPr>
          <p:cNvGraphicFramePr/>
          <p:nvPr>
            <p:extLst>
              <p:ext uri="{D42A27DB-BD31-4B8C-83A1-F6EECF244321}">
                <p14:modId xmlns:p14="http://schemas.microsoft.com/office/powerpoint/2010/main" val="326393976"/>
              </p:ext>
            </p:extLst>
          </p:nvPr>
        </p:nvGraphicFramePr>
        <p:xfrm>
          <a:off x="4519719" y="2812138"/>
          <a:ext cx="6272459" cy="2912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1911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92F9E5-5B28-4104-9CDF-100EE9D85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4A3EBA2-184A-4C53-80BF-FB3A6AC3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008542"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7438EFCD-B361-4EDD-A82E-EF6FE99C1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729"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D5DB082-BCCB-4994-AEE1-EF25FDAC8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406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53FF41A-DF5B-0449-9933-946D5F1545CF}"/>
              </a:ext>
            </a:extLst>
          </p:cNvPr>
          <p:cNvSpPr>
            <a:spLocks noGrp="1"/>
          </p:cNvSpPr>
          <p:nvPr>
            <p:ph type="title"/>
          </p:nvPr>
        </p:nvSpPr>
        <p:spPr>
          <a:xfrm>
            <a:off x="8389648" y="1123837"/>
            <a:ext cx="2947482" cy="4601183"/>
          </a:xfrm>
        </p:spPr>
        <p:txBody>
          <a:bodyPr>
            <a:normAutofit/>
          </a:bodyPr>
          <a:lstStyle/>
          <a:p>
            <a:br>
              <a:rPr lang="en-US" dirty="0"/>
            </a:br>
            <a:r>
              <a:rPr lang="en-US" dirty="0"/>
              <a:t>Methodology</a:t>
            </a:r>
          </a:p>
        </p:txBody>
      </p:sp>
      <p:graphicFrame>
        <p:nvGraphicFramePr>
          <p:cNvPr id="5" name="Content Placeholder 2">
            <a:extLst>
              <a:ext uri="{FF2B5EF4-FFF2-40B4-BE49-F238E27FC236}">
                <a16:creationId xmlns:a16="http://schemas.microsoft.com/office/drawing/2014/main" id="{06AE9B67-DBA5-41DB-BF0E-66645E472E73}"/>
              </a:ext>
            </a:extLst>
          </p:cNvPr>
          <p:cNvGraphicFramePr>
            <a:graphicFrameLocks noGrp="1"/>
          </p:cNvGraphicFramePr>
          <p:nvPr>
            <p:ph idx="1"/>
            <p:extLst>
              <p:ext uri="{D42A27DB-BD31-4B8C-83A1-F6EECF244321}">
                <p14:modId xmlns:p14="http://schemas.microsoft.com/office/powerpoint/2010/main" val="382414802"/>
              </p:ext>
            </p:extLst>
          </p:nvPr>
        </p:nvGraphicFramePr>
        <p:xfrm>
          <a:off x="245327" y="1014760"/>
          <a:ext cx="7542659" cy="4710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418188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a:extLst>
              <a:ext uri="{FF2B5EF4-FFF2-40B4-BE49-F238E27FC236}">
                <a16:creationId xmlns:a16="http://schemas.microsoft.com/office/drawing/2014/main" id="{B4D74297-F895-43F3-8DFE-96B9B74FBD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9461" y="2905012"/>
            <a:ext cx="3952987" cy="3952987"/>
          </a:xfrm>
          <a:prstGeom prst="rect">
            <a:avLst/>
          </a:prstGeom>
        </p:spPr>
      </p:pic>
      <p:sp>
        <p:nvSpPr>
          <p:cNvPr id="18"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909067-D3D3-2E43-87B9-5CD98508F848}"/>
              </a:ext>
            </a:extLst>
          </p:cNvPr>
          <p:cNvSpPr>
            <a:spLocks noGrp="1"/>
          </p:cNvSpPr>
          <p:nvPr>
            <p:ph type="title"/>
          </p:nvPr>
        </p:nvSpPr>
        <p:spPr>
          <a:xfrm>
            <a:off x="112890" y="1063767"/>
            <a:ext cx="4215648" cy="1137565"/>
          </a:xfrm>
        </p:spPr>
        <p:txBody>
          <a:bodyPr vert="horz" lIns="91440" tIns="45720" rIns="91440" bIns="45720" rtlCol="0" anchor="b">
            <a:noAutofit/>
          </a:bodyPr>
          <a:lstStyle/>
          <a:p>
            <a:r>
              <a:rPr lang="en-US" sz="4000" spc="-100" dirty="0"/>
              <a:t>Assumptions and Preprocessing</a:t>
            </a:r>
          </a:p>
        </p:txBody>
      </p:sp>
      <p:sp>
        <p:nvSpPr>
          <p:cNvPr id="3" name="Content Placeholder 2">
            <a:extLst>
              <a:ext uri="{FF2B5EF4-FFF2-40B4-BE49-F238E27FC236}">
                <a16:creationId xmlns:a16="http://schemas.microsoft.com/office/drawing/2014/main" id="{1E7CF113-F918-1640-AB81-C8A090F20A28}"/>
              </a:ext>
            </a:extLst>
          </p:cNvPr>
          <p:cNvSpPr>
            <a:spLocks noGrp="1"/>
          </p:cNvSpPr>
          <p:nvPr>
            <p:ph idx="1"/>
          </p:nvPr>
        </p:nvSpPr>
        <p:spPr>
          <a:xfrm>
            <a:off x="293513" y="2268420"/>
            <a:ext cx="4035025" cy="3760492"/>
          </a:xfrm>
        </p:spPr>
        <p:txBody>
          <a:bodyPr vert="horz" lIns="91440" tIns="45720" rIns="91440" bIns="45720" rtlCol="0" anchor="t">
            <a:normAutofit/>
          </a:bodyPr>
          <a:lstStyle/>
          <a:p>
            <a:pPr>
              <a:buFont typeface="Wingdings 2" pitchFamily="2" charset="2"/>
              <a:buChar char=""/>
            </a:pPr>
            <a:r>
              <a:rPr lang="en-US" sz="2200" dirty="0">
                <a:solidFill>
                  <a:schemeClr val="accent1">
                    <a:lumMod val="20000"/>
                    <a:lumOff val="80000"/>
                  </a:schemeClr>
                </a:solidFill>
              </a:rPr>
              <a:t>Removed information related to the host because they are the ones setting the price.</a:t>
            </a:r>
          </a:p>
          <a:p>
            <a:pPr lvl="1">
              <a:buFont typeface="Wingdings 2" pitchFamily="2" charset="2"/>
              <a:buChar char=""/>
            </a:pPr>
            <a:r>
              <a:rPr lang="en-US" sz="2000" dirty="0">
                <a:solidFill>
                  <a:schemeClr val="accent1">
                    <a:lumMod val="20000"/>
                    <a:lumOff val="80000"/>
                  </a:schemeClr>
                </a:solidFill>
              </a:rPr>
              <a:t>-Host description, response time, etc.</a:t>
            </a:r>
            <a:endParaRPr lang="en-US" sz="2200" dirty="0">
              <a:solidFill>
                <a:schemeClr val="accent1">
                  <a:lumMod val="20000"/>
                  <a:lumOff val="80000"/>
                </a:schemeClr>
              </a:solidFill>
            </a:endParaRPr>
          </a:p>
          <a:p>
            <a:pPr>
              <a:buFont typeface="Wingdings 2" pitchFamily="2" charset="2"/>
              <a:buChar char=""/>
            </a:pPr>
            <a:r>
              <a:rPr lang="en-US" sz="2200" dirty="0">
                <a:solidFill>
                  <a:schemeClr val="accent1">
                    <a:lumMod val="20000"/>
                    <a:lumOff val="80000"/>
                  </a:schemeClr>
                </a:solidFill>
              </a:rPr>
              <a:t>Backfilled any columns I was planning on using with assumptions.</a:t>
            </a:r>
          </a:p>
          <a:p>
            <a:pPr lvl="1">
              <a:buFont typeface="Wingdings 2" pitchFamily="2" charset="2"/>
              <a:buChar char=""/>
            </a:pPr>
            <a:r>
              <a:rPr lang="en-US" sz="2000" dirty="0">
                <a:solidFill>
                  <a:schemeClr val="accent1">
                    <a:lumMod val="20000"/>
                    <a:lumOff val="80000"/>
                  </a:schemeClr>
                </a:solidFill>
              </a:rPr>
              <a:t>EX: If a host was marked as having 0 properties I would fill with 1</a:t>
            </a:r>
          </a:p>
          <a:p>
            <a:pPr>
              <a:buFont typeface="Wingdings 2" pitchFamily="2" charset="2"/>
              <a:buChar char=""/>
            </a:pPr>
            <a:endParaRPr lang="en-US" dirty="0">
              <a:solidFill>
                <a:schemeClr val="accent1">
                  <a:lumMod val="20000"/>
                  <a:lumOff val="80000"/>
                </a:schemeClr>
              </a:solidFill>
            </a:endParaRPr>
          </a:p>
        </p:txBody>
      </p:sp>
      <p:pic>
        <p:nvPicPr>
          <p:cNvPr id="5" name="Picture 4">
            <a:extLst>
              <a:ext uri="{FF2B5EF4-FFF2-40B4-BE49-F238E27FC236}">
                <a16:creationId xmlns:a16="http://schemas.microsoft.com/office/drawing/2014/main" id="{E36F4096-2E42-D44C-85CD-8D35544543FD}"/>
              </a:ext>
            </a:extLst>
          </p:cNvPr>
          <p:cNvPicPr>
            <a:picLocks noChangeAspect="1"/>
          </p:cNvPicPr>
          <p:nvPr/>
        </p:nvPicPr>
        <p:blipFill>
          <a:blip r:embed="rId4"/>
          <a:stretch>
            <a:fillRect/>
          </a:stretch>
        </p:blipFill>
        <p:spPr>
          <a:xfrm>
            <a:off x="4657578" y="830364"/>
            <a:ext cx="2377283" cy="4221030"/>
          </a:xfrm>
          <a:prstGeom prst="rect">
            <a:avLst/>
          </a:prstGeom>
        </p:spPr>
      </p:pic>
      <p:pic>
        <p:nvPicPr>
          <p:cNvPr id="6" name="Picture 5">
            <a:extLst>
              <a:ext uri="{FF2B5EF4-FFF2-40B4-BE49-F238E27FC236}">
                <a16:creationId xmlns:a16="http://schemas.microsoft.com/office/drawing/2014/main" id="{0D4CB608-3D58-7943-9763-12D919F34850}"/>
              </a:ext>
            </a:extLst>
          </p:cNvPr>
          <p:cNvPicPr>
            <a:picLocks noChangeAspect="1"/>
          </p:cNvPicPr>
          <p:nvPr/>
        </p:nvPicPr>
        <p:blipFill>
          <a:blip r:embed="rId5"/>
          <a:stretch>
            <a:fillRect/>
          </a:stretch>
        </p:blipFill>
        <p:spPr>
          <a:xfrm>
            <a:off x="9265932" y="758953"/>
            <a:ext cx="2312961" cy="4292442"/>
          </a:xfrm>
          <a:prstGeom prst="rect">
            <a:avLst/>
          </a:prstGeom>
        </p:spPr>
      </p:pic>
    </p:spTree>
    <p:extLst>
      <p:ext uri="{BB962C8B-B14F-4D97-AF65-F5344CB8AC3E}">
        <p14:creationId xmlns:p14="http://schemas.microsoft.com/office/powerpoint/2010/main" val="605074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EDBA180-F7F5-43E0-B455-5FC16E257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CA42AC7-0102-4C6B-A360-D98DDCD5D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8874233" cy="5334001"/>
          </a:xfrm>
          <a:custGeom>
            <a:avLst/>
            <a:gdLst>
              <a:gd name="connsiteX0" fmla="*/ 0 w 8874233"/>
              <a:gd name="connsiteY0" fmla="*/ 0 h 5334001"/>
              <a:gd name="connsiteX1" fmla="*/ 1126566 w 8874233"/>
              <a:gd name="connsiteY1" fmla="*/ 0 h 5334001"/>
              <a:gd name="connsiteX2" fmla="*/ 7534656 w 8874233"/>
              <a:gd name="connsiteY2" fmla="*/ 0 h 5334001"/>
              <a:gd name="connsiteX3" fmla="*/ 8874233 w 8874233"/>
              <a:gd name="connsiteY3" fmla="*/ 0 h 5334001"/>
              <a:gd name="connsiteX4" fmla="*/ 7858591 w 8874233"/>
              <a:gd name="connsiteY4" fmla="*/ 5334001 h 5334001"/>
              <a:gd name="connsiteX5" fmla="*/ 7534656 w 8874233"/>
              <a:gd name="connsiteY5" fmla="*/ 5334001 h 5334001"/>
              <a:gd name="connsiteX6" fmla="*/ 590 w 8874233"/>
              <a:gd name="connsiteY6" fmla="*/ 5334001 h 5334001"/>
              <a:gd name="connsiteX7" fmla="*/ 0 w 8874233"/>
              <a:gd name="connsiteY7" fmla="*/ 5334001 h 533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4233" h="5334001">
                <a:moveTo>
                  <a:pt x="0" y="0"/>
                </a:moveTo>
                <a:lnTo>
                  <a:pt x="1126566" y="0"/>
                </a:lnTo>
                <a:lnTo>
                  <a:pt x="7534656" y="0"/>
                </a:lnTo>
                <a:lnTo>
                  <a:pt x="8874233" y="0"/>
                </a:lnTo>
                <a:lnTo>
                  <a:pt x="7858591" y="5334001"/>
                </a:lnTo>
                <a:lnTo>
                  <a:pt x="7534656" y="5334001"/>
                </a:lnTo>
                <a:lnTo>
                  <a:pt x="590"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D1EAD543-1503-4630-AAE6-E315D68A5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0045B1-18BC-D04F-B0BD-B331BC28F46B}"/>
              </a:ext>
            </a:extLst>
          </p:cNvPr>
          <p:cNvSpPr>
            <a:spLocks noGrp="1"/>
          </p:cNvSpPr>
          <p:nvPr>
            <p:ph type="title"/>
          </p:nvPr>
        </p:nvSpPr>
        <p:spPr>
          <a:xfrm>
            <a:off x="8860469" y="758953"/>
            <a:ext cx="2786615" cy="5330952"/>
          </a:xfrm>
        </p:spPr>
        <p:txBody>
          <a:bodyPr anchor="b">
            <a:normAutofit/>
          </a:bodyPr>
          <a:lstStyle/>
          <a:p>
            <a:r>
              <a:rPr lang="en-US" dirty="0">
                <a:solidFill>
                  <a:schemeClr val="accent1"/>
                </a:solidFill>
              </a:rPr>
              <a:t>Simplifying Input for the Model</a:t>
            </a:r>
          </a:p>
        </p:txBody>
      </p:sp>
      <p:sp>
        <p:nvSpPr>
          <p:cNvPr id="3" name="Content Placeholder 2">
            <a:extLst>
              <a:ext uri="{FF2B5EF4-FFF2-40B4-BE49-F238E27FC236}">
                <a16:creationId xmlns:a16="http://schemas.microsoft.com/office/drawing/2014/main" id="{051F9E00-9DAA-1543-AE3B-05E87616DB48}"/>
              </a:ext>
            </a:extLst>
          </p:cNvPr>
          <p:cNvSpPr>
            <a:spLocks noGrp="1"/>
          </p:cNvSpPr>
          <p:nvPr>
            <p:ph idx="1"/>
          </p:nvPr>
        </p:nvSpPr>
        <p:spPr>
          <a:xfrm>
            <a:off x="643467" y="864108"/>
            <a:ext cx="7180552" cy="2691892"/>
          </a:xfrm>
        </p:spPr>
        <p:txBody>
          <a:bodyPr>
            <a:normAutofit/>
          </a:bodyPr>
          <a:lstStyle/>
          <a:p>
            <a:pPr lvl="1"/>
            <a:r>
              <a:rPr lang="en-US" sz="2000" b="1" dirty="0">
                <a:solidFill>
                  <a:srgbClr val="FFFFFF"/>
                </a:solidFill>
              </a:rPr>
              <a:t>To predict more accurately, some portions of the data needed to be removed...</a:t>
            </a:r>
          </a:p>
          <a:p>
            <a:pPr lvl="1"/>
            <a:r>
              <a:rPr lang="en-US" dirty="0">
                <a:solidFill>
                  <a:srgbClr val="FFFFFF"/>
                </a:solidFill>
              </a:rPr>
              <a:t>There were some listings that were outliers. Some were too expensive, and others had data that was just plain wrong.</a:t>
            </a:r>
          </a:p>
          <a:p>
            <a:pPr lvl="1"/>
            <a:r>
              <a:rPr lang="en-US" dirty="0">
                <a:solidFill>
                  <a:srgbClr val="FFFFFF"/>
                </a:solidFill>
              </a:rPr>
              <a:t>EX: A shared room in Brooklyn with 1 bedroom and 17 bathrooms for $35.00 a night?</a:t>
            </a:r>
          </a:p>
          <a:p>
            <a:pPr lvl="1"/>
            <a:r>
              <a:rPr lang="en-US" dirty="0">
                <a:solidFill>
                  <a:srgbClr val="FFFFFF"/>
                </a:solidFill>
              </a:rPr>
              <a:t>-I trimmed my data (losing around 3% of usable entries for NYC) to under $500.00 per night.</a:t>
            </a:r>
          </a:p>
          <a:p>
            <a:pPr lvl="1"/>
            <a:endParaRPr lang="en-US" dirty="0">
              <a:solidFill>
                <a:srgbClr val="FFFFFF"/>
              </a:solidFill>
            </a:endParaRPr>
          </a:p>
        </p:txBody>
      </p:sp>
      <p:pic>
        <p:nvPicPr>
          <p:cNvPr id="5" name="Picture 4">
            <a:extLst>
              <a:ext uri="{FF2B5EF4-FFF2-40B4-BE49-F238E27FC236}">
                <a16:creationId xmlns:a16="http://schemas.microsoft.com/office/drawing/2014/main" id="{48EAA49E-FEC8-C841-B65E-48FBBC9564AB}"/>
              </a:ext>
            </a:extLst>
          </p:cNvPr>
          <p:cNvPicPr>
            <a:picLocks noChangeAspect="1"/>
          </p:cNvPicPr>
          <p:nvPr/>
        </p:nvPicPr>
        <p:blipFill>
          <a:blip r:embed="rId2"/>
          <a:stretch>
            <a:fillRect/>
          </a:stretch>
        </p:blipFill>
        <p:spPr>
          <a:xfrm>
            <a:off x="615574" y="3420533"/>
            <a:ext cx="7208445" cy="2037645"/>
          </a:xfrm>
          <a:prstGeom prst="rect">
            <a:avLst/>
          </a:prstGeom>
        </p:spPr>
      </p:pic>
    </p:spTree>
    <p:extLst>
      <p:ext uri="{BB962C8B-B14F-4D97-AF65-F5344CB8AC3E}">
        <p14:creationId xmlns:p14="http://schemas.microsoft.com/office/powerpoint/2010/main" val="4185708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1358-5020-0F4A-A366-FFDF0C79C406}"/>
              </a:ext>
            </a:extLst>
          </p:cNvPr>
          <p:cNvSpPr>
            <a:spLocks noGrp="1"/>
          </p:cNvSpPr>
          <p:nvPr>
            <p:ph type="title"/>
          </p:nvPr>
        </p:nvSpPr>
        <p:spPr/>
        <p:txBody>
          <a:bodyPr/>
          <a:lstStyle/>
          <a:p>
            <a:r>
              <a:rPr lang="en-US" dirty="0"/>
              <a:t>Models Used</a:t>
            </a:r>
          </a:p>
        </p:txBody>
      </p:sp>
      <p:sp>
        <p:nvSpPr>
          <p:cNvPr id="4" name="Content Placeholder 2">
            <a:extLst>
              <a:ext uri="{FF2B5EF4-FFF2-40B4-BE49-F238E27FC236}">
                <a16:creationId xmlns:a16="http://schemas.microsoft.com/office/drawing/2014/main" id="{71F03C6C-6226-2A4D-AF85-6A6B6D529453}"/>
              </a:ext>
            </a:extLst>
          </p:cNvPr>
          <p:cNvSpPr txBox="1">
            <a:spLocks/>
          </p:cNvSpPr>
          <p:nvPr/>
        </p:nvSpPr>
        <p:spPr>
          <a:xfrm>
            <a:off x="3888002" y="677677"/>
            <a:ext cx="2931027" cy="230522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t>Random Forest – This model builds decision trees, making splits at random and then aggregates them to lead to a less biased model in the end.</a:t>
            </a:r>
          </a:p>
        </p:txBody>
      </p:sp>
      <p:sp>
        <p:nvSpPr>
          <p:cNvPr id="7" name="Content Placeholder 2">
            <a:extLst>
              <a:ext uri="{FF2B5EF4-FFF2-40B4-BE49-F238E27FC236}">
                <a16:creationId xmlns:a16="http://schemas.microsoft.com/office/drawing/2014/main" id="{3FEB1115-F9FC-8E42-945A-D79909DBC9F5}"/>
              </a:ext>
            </a:extLst>
          </p:cNvPr>
          <p:cNvSpPr txBox="1">
            <a:spLocks/>
          </p:cNvSpPr>
          <p:nvPr/>
        </p:nvSpPr>
        <p:spPr>
          <a:xfrm>
            <a:off x="8300705" y="677677"/>
            <a:ext cx="2931027" cy="230522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err="1"/>
              <a:t>XGBoost</a:t>
            </a:r>
            <a:r>
              <a:rPr lang="en-US" dirty="0"/>
              <a:t> – Also based on decision trees. It is one of the strongest predictive algorithms currently available and is based on gradient boosting.</a:t>
            </a:r>
          </a:p>
        </p:txBody>
      </p:sp>
      <p:pic>
        <p:nvPicPr>
          <p:cNvPr id="9" name="Picture 8">
            <a:extLst>
              <a:ext uri="{FF2B5EF4-FFF2-40B4-BE49-F238E27FC236}">
                <a16:creationId xmlns:a16="http://schemas.microsoft.com/office/drawing/2014/main" id="{820CBD12-4F28-894A-96CF-A7E47A570D4C}"/>
              </a:ext>
            </a:extLst>
          </p:cNvPr>
          <p:cNvPicPr>
            <a:picLocks noChangeAspect="1"/>
          </p:cNvPicPr>
          <p:nvPr/>
        </p:nvPicPr>
        <p:blipFill rotWithShape="1">
          <a:blip r:embed="rId2"/>
          <a:srcRect t="5792" r="267"/>
          <a:stretch/>
        </p:blipFill>
        <p:spPr>
          <a:xfrm>
            <a:off x="3888002" y="2982897"/>
            <a:ext cx="7343730" cy="3222595"/>
          </a:xfrm>
          <a:prstGeom prst="rect">
            <a:avLst/>
          </a:prstGeom>
        </p:spPr>
      </p:pic>
    </p:spTree>
    <p:extLst>
      <p:ext uri="{BB962C8B-B14F-4D97-AF65-F5344CB8AC3E}">
        <p14:creationId xmlns:p14="http://schemas.microsoft.com/office/powerpoint/2010/main" val="3416367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59B4C4A-8483-F646-97B0-DA8DEC4F7DD9}"/>
              </a:ext>
            </a:extLst>
          </p:cNvPr>
          <p:cNvSpPr>
            <a:spLocks noGrp="1"/>
          </p:cNvSpPr>
          <p:nvPr>
            <p:ph type="title"/>
          </p:nvPr>
        </p:nvSpPr>
        <p:spPr>
          <a:xfrm>
            <a:off x="1069849" y="1298448"/>
            <a:ext cx="5100132" cy="3255264"/>
          </a:xfrm>
        </p:spPr>
        <p:txBody>
          <a:bodyPr vert="horz" lIns="91440" tIns="45720" rIns="91440" bIns="45720" rtlCol="0" anchor="b">
            <a:normAutofit/>
          </a:bodyPr>
          <a:lstStyle/>
          <a:p>
            <a:pPr algn="r"/>
            <a:r>
              <a:rPr lang="en-US" sz="5900" spc="-100" dirty="0">
                <a:solidFill>
                  <a:schemeClr val="accent1"/>
                </a:solidFill>
              </a:rPr>
              <a:t>Most Important Features</a:t>
            </a:r>
          </a:p>
        </p:txBody>
      </p:sp>
      <p:sp>
        <p:nvSpPr>
          <p:cNvPr id="3" name="Content Placeholder 2">
            <a:extLst>
              <a:ext uri="{FF2B5EF4-FFF2-40B4-BE49-F238E27FC236}">
                <a16:creationId xmlns:a16="http://schemas.microsoft.com/office/drawing/2014/main" id="{3F9A99D1-03D7-5648-BF04-C2439ECA53A2}"/>
              </a:ext>
            </a:extLst>
          </p:cNvPr>
          <p:cNvSpPr>
            <a:spLocks noGrp="1"/>
          </p:cNvSpPr>
          <p:nvPr>
            <p:ph idx="1"/>
          </p:nvPr>
        </p:nvSpPr>
        <p:spPr>
          <a:xfrm>
            <a:off x="8500533" y="1388533"/>
            <a:ext cx="3567289" cy="4405515"/>
          </a:xfrm>
        </p:spPr>
        <p:txBody>
          <a:bodyPr vert="horz" lIns="91440" tIns="45720" rIns="91440" bIns="45720" rtlCol="0" anchor="t">
            <a:normAutofit/>
          </a:bodyPr>
          <a:lstStyle/>
          <a:p>
            <a:pPr marL="0" indent="0" algn="r">
              <a:buNone/>
            </a:pPr>
            <a:r>
              <a:rPr lang="en-US" dirty="0">
                <a:solidFill>
                  <a:srgbClr val="FFFFFF"/>
                </a:solidFill>
              </a:rPr>
              <a:t>As the saying goes:</a:t>
            </a:r>
          </a:p>
          <a:p>
            <a:pPr marL="0" indent="0" algn="r">
              <a:buNone/>
            </a:pPr>
            <a:r>
              <a:rPr lang="en-US" dirty="0">
                <a:solidFill>
                  <a:srgbClr val="FFFFFF"/>
                </a:solidFill>
              </a:rPr>
              <a:t> </a:t>
            </a:r>
            <a:r>
              <a:rPr lang="en-US" sz="2400" b="1" dirty="0">
                <a:solidFill>
                  <a:srgbClr val="FFFFFF"/>
                </a:solidFill>
              </a:rPr>
              <a:t>“Location, Location, Location!”</a:t>
            </a:r>
          </a:p>
          <a:p>
            <a:pPr marL="0" indent="0" algn="r">
              <a:buNone/>
            </a:pPr>
            <a:r>
              <a:rPr lang="en-US" dirty="0">
                <a:solidFill>
                  <a:srgbClr val="FFFFFF"/>
                </a:solidFill>
              </a:rPr>
              <a:t>Latitude and Longitude were consistently at the top of the feature importance when it came to the models of all cities.</a:t>
            </a:r>
          </a:p>
          <a:p>
            <a:pPr marL="0" indent="0" algn="r">
              <a:buNone/>
            </a:pPr>
            <a:endParaRPr lang="en-US" dirty="0">
              <a:solidFill>
                <a:srgbClr val="FFFFFF"/>
              </a:solidFill>
            </a:endParaRPr>
          </a:p>
          <a:p>
            <a:pPr marL="0" indent="0" algn="r">
              <a:buNone/>
            </a:pPr>
            <a:r>
              <a:rPr lang="en-US" sz="4400" b="1" dirty="0">
                <a:solidFill>
                  <a:srgbClr val="FFFFFF"/>
                </a:solidFill>
              </a:rPr>
              <a:t>Both ~30%</a:t>
            </a:r>
            <a:endParaRPr lang="en-US" sz="4000" b="1" dirty="0">
              <a:solidFill>
                <a:srgbClr val="FFFFFF"/>
              </a:solidFill>
            </a:endParaRPr>
          </a:p>
          <a:p>
            <a:pPr marL="0" indent="0" algn="r">
              <a:buNone/>
            </a:pPr>
            <a:endParaRPr lang="en-US" dirty="0">
              <a:solidFill>
                <a:srgbClr val="FFFFFF"/>
              </a:solidFill>
            </a:endParaRPr>
          </a:p>
        </p:txBody>
      </p:sp>
    </p:spTree>
    <p:extLst>
      <p:ext uri="{BB962C8B-B14F-4D97-AF65-F5344CB8AC3E}">
        <p14:creationId xmlns:p14="http://schemas.microsoft.com/office/powerpoint/2010/main" val="29338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3" name="Rectangle 42">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Content Placeholder 3">
            <a:extLst>
              <a:ext uri="{FF2B5EF4-FFF2-40B4-BE49-F238E27FC236}">
                <a16:creationId xmlns:a16="http://schemas.microsoft.com/office/drawing/2014/main" id="{882AAA34-C624-6947-8266-DC7B20BA1B71}"/>
              </a:ext>
            </a:extLst>
          </p:cNvPr>
          <p:cNvPicPr>
            <a:picLocks noGrp="1" noChangeAspect="1"/>
          </p:cNvPicPr>
          <p:nvPr>
            <p:ph idx="1"/>
          </p:nvPr>
        </p:nvPicPr>
        <p:blipFill rotWithShape="1">
          <a:blip r:embed="rId2">
            <a:duotone>
              <a:schemeClr val="accent1">
                <a:shade val="45000"/>
                <a:satMod val="135000"/>
              </a:schemeClr>
              <a:prstClr val="white"/>
            </a:duotone>
            <a:extLst/>
          </a:blip>
          <a:srcRect l="42460" r="19703"/>
          <a:stretch/>
        </p:blipFill>
        <p:spPr>
          <a:xfrm rot="16200000">
            <a:off x="2699254" y="-2629779"/>
            <a:ext cx="6858000" cy="12188952"/>
          </a:xfrm>
          <a:prstGeom prst="rect">
            <a:avLst/>
          </a:prstGeom>
        </p:spPr>
      </p:pic>
      <p:sp>
        <p:nvSpPr>
          <p:cNvPr id="47" name="Rectangle 46">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AA7B94-5DCE-6349-8872-1F26A00C1B6C}"/>
              </a:ext>
            </a:extLst>
          </p:cNvPr>
          <p:cNvSpPr>
            <a:spLocks noGrp="1"/>
          </p:cNvSpPr>
          <p:nvPr>
            <p:ph type="title"/>
          </p:nvPr>
        </p:nvSpPr>
        <p:spPr>
          <a:xfrm>
            <a:off x="4743713" y="362264"/>
            <a:ext cx="6940674" cy="793376"/>
          </a:xfrm>
          <a:solidFill>
            <a:schemeClr val="accent1"/>
          </a:solidFill>
        </p:spPr>
        <p:txBody>
          <a:bodyPr vert="horz" lIns="91440" tIns="45720" rIns="91440" bIns="45720" rtlCol="0" anchor="b">
            <a:normAutofit/>
          </a:bodyPr>
          <a:lstStyle/>
          <a:p>
            <a:r>
              <a:rPr lang="en-US" sz="5000" spc="-100" dirty="0"/>
              <a:t>How can we use location?</a:t>
            </a:r>
          </a:p>
        </p:txBody>
      </p:sp>
    </p:spTree>
    <p:extLst>
      <p:ext uri="{BB962C8B-B14F-4D97-AF65-F5344CB8AC3E}">
        <p14:creationId xmlns:p14="http://schemas.microsoft.com/office/powerpoint/2010/main" val="311615659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{42B34E47-A822-EE45-B247-869D520BA824}tf10001124</Template>
  <TotalTime>2535</TotalTime>
  <Words>791</Words>
  <Application>Microsoft Macintosh PowerPoint</Application>
  <PresentationFormat>Widescreen</PresentationFormat>
  <Paragraphs>125</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Corbel</vt:lpstr>
      <vt:lpstr>Wingdings 2</vt:lpstr>
      <vt:lpstr>Frame</vt:lpstr>
      <vt:lpstr>AirXGB</vt:lpstr>
      <vt:lpstr>Question</vt:lpstr>
      <vt:lpstr>Why is this question important?</vt:lpstr>
      <vt:lpstr> Methodology</vt:lpstr>
      <vt:lpstr>Assumptions and Preprocessing</vt:lpstr>
      <vt:lpstr>Simplifying Input for the Model</vt:lpstr>
      <vt:lpstr>Models Used</vt:lpstr>
      <vt:lpstr>Most Important Features</vt:lpstr>
      <vt:lpstr>How can we use location?</vt:lpstr>
      <vt:lpstr>PowerPoint Presentation</vt:lpstr>
      <vt:lpstr>Other Notable Features</vt:lpstr>
      <vt:lpstr>New York City</vt:lpstr>
      <vt:lpstr>Austin</vt:lpstr>
      <vt:lpstr>Boston</vt:lpstr>
      <vt:lpstr>Washington DC</vt:lpstr>
      <vt:lpstr>Los Angeles</vt:lpstr>
      <vt:lpstr>New Orleans</vt:lpstr>
      <vt:lpstr>Portland</vt:lpstr>
      <vt:lpstr>San Francisco</vt:lpstr>
      <vt:lpstr>Seattle</vt:lpstr>
      <vt:lpstr>Upcoming Possibilities</vt:lpstr>
      <vt:lpstr>Thanks for taking a look!</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AirBxg</dc:title>
  <dc:creator>Tom Raczkowski</dc:creator>
  <cp:lastModifiedBy>Tom Raczkowski</cp:lastModifiedBy>
  <cp:revision>51</cp:revision>
  <dcterms:created xsi:type="dcterms:W3CDTF">2018-06-05T21:29:17Z</dcterms:created>
  <dcterms:modified xsi:type="dcterms:W3CDTF">2018-06-07T15:45:15Z</dcterms:modified>
</cp:coreProperties>
</file>